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350" r:id="rId3"/>
    <p:sldId id="377" r:id="rId4"/>
    <p:sldId id="360" r:id="rId5"/>
    <p:sldId id="354" r:id="rId6"/>
    <p:sldId id="355" r:id="rId7"/>
    <p:sldId id="356" r:id="rId8"/>
    <p:sldId id="357" r:id="rId9"/>
    <p:sldId id="363" r:id="rId10"/>
    <p:sldId id="384" r:id="rId11"/>
    <p:sldId id="385" r:id="rId12"/>
    <p:sldId id="367" r:id="rId13"/>
    <p:sldId id="386" r:id="rId14"/>
    <p:sldId id="369" r:id="rId15"/>
    <p:sldId id="370" r:id="rId16"/>
    <p:sldId id="387" r:id="rId17"/>
    <p:sldId id="358" r:id="rId18"/>
    <p:sldId id="388" r:id="rId19"/>
    <p:sldId id="257" r:id="rId20"/>
    <p:sldId id="351" r:id="rId21"/>
    <p:sldId id="352" r:id="rId22"/>
    <p:sldId id="353" r:id="rId23"/>
    <p:sldId id="389" r:id="rId24"/>
    <p:sldId id="362" r:id="rId25"/>
    <p:sldId id="371" r:id="rId26"/>
    <p:sldId id="372" r:id="rId27"/>
    <p:sldId id="373" r:id="rId28"/>
    <p:sldId id="374" r:id="rId29"/>
    <p:sldId id="375" r:id="rId30"/>
    <p:sldId id="37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63" d="100"/>
          <a:sy n="63" d="100"/>
        </p:scale>
        <p:origin x="1212" y="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52375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10422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475218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2879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050370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EFE1667-DA4B-4DCD-8BF3-261832885397}" type="datetimeFigureOut">
              <a:rPr lang="en-HK" smtClean="0"/>
              <a:t>15/1/2026</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622644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EFE1667-DA4B-4DCD-8BF3-261832885397}" type="datetimeFigureOut">
              <a:rPr lang="en-HK" smtClean="0"/>
              <a:t>15/1/2026</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75771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401255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221806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ACE7A-46AE-4D06-A1F6-FE4E0CBBE5AE}"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195482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35939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FE1667-DA4B-4DCD-8BF3-261832885397}"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20305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FE1667-DA4B-4DCD-8BF3-261832885397}"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48794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FE1667-DA4B-4DCD-8BF3-261832885397}" type="datetimeFigureOut">
              <a:rPr lang="en-HK" smtClean="0"/>
              <a:t>15/1/2026</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98947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FE1667-DA4B-4DCD-8BF3-261832885397}" type="datetimeFigureOut">
              <a:rPr lang="en-HK" smtClean="0"/>
              <a:t>15/1/2026</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81536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EFE1667-DA4B-4DCD-8BF3-261832885397}" type="datetimeFigureOut">
              <a:rPr lang="en-HK" smtClean="0"/>
              <a:t>15/1/2026</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93920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53791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2545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DEFE1667-DA4B-4DCD-8BF3-261832885397}" type="datetimeFigureOut">
              <a:rPr lang="en-HK" smtClean="0"/>
              <a:t>15/1/2026</a:t>
            </a:fld>
            <a:endParaRPr lang="en-HK"/>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HK"/>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842F41DA-B95E-4E1B-B7F3-E1EC293E9FF8}" type="slidenum">
              <a:rPr lang="en-HK" smtClean="0"/>
              <a:t>‹#›</a:t>
            </a:fld>
            <a:endParaRPr lang="en-HK"/>
          </a:p>
        </p:txBody>
      </p:sp>
    </p:spTree>
    <p:extLst>
      <p:ext uri="{BB962C8B-B14F-4D97-AF65-F5344CB8AC3E}">
        <p14:creationId xmlns:p14="http://schemas.microsoft.com/office/powerpoint/2010/main" val="16040025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C1B2-DAE2-4496-BDB2-6B7A681FA9A3}"/>
              </a:ext>
            </a:extLst>
          </p:cNvPr>
          <p:cNvSpPr>
            <a:spLocks noGrp="1"/>
          </p:cNvSpPr>
          <p:nvPr>
            <p:ph type="ctrTitle"/>
          </p:nvPr>
        </p:nvSpPr>
        <p:spPr>
          <a:xfrm>
            <a:off x="958152" y="1349405"/>
            <a:ext cx="3853545" cy="2982897"/>
          </a:xfrm>
        </p:spPr>
        <p:txBody>
          <a:bodyPr>
            <a:normAutofit fontScale="90000"/>
          </a:bodyPr>
          <a:lstStyle/>
          <a:p>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r>
              <a:rPr lang="zh-TW" altLang="en-US" sz="4900" b="1" u="sng" cap="none" dirty="0">
                <a:solidFill>
                  <a:srgbClr val="0070C0"/>
                </a:solidFill>
                <a:latin typeface="Century Gothic" panose="020B0502020202020204"/>
                <a:ea typeface="微軟正黑體" panose="020B0604030504040204" pitchFamily="34" charset="-120"/>
              </a:rPr>
              <a:t>中国地理 </a:t>
            </a:r>
            <a:br>
              <a:rPr lang="en-HK" altLang="zh-TW" sz="4900" b="1" u="sng" cap="none" dirty="0">
                <a:solidFill>
                  <a:srgbClr val="0070C0"/>
                </a:solidFill>
                <a:latin typeface="Century Gothic" panose="020B0502020202020204"/>
                <a:ea typeface="微軟正黑體" panose="020B0604030504040204" pitchFamily="34" charset="-120"/>
              </a:rPr>
            </a:br>
            <a:r>
              <a:rPr lang="zh-TW" altLang="en-US" sz="4900" b="1" u="sng" cap="none" dirty="0">
                <a:solidFill>
                  <a:srgbClr val="0070C0"/>
                </a:solidFill>
                <a:latin typeface="Century Gothic" panose="020B0502020202020204"/>
                <a:ea typeface="微軟正黑體" panose="020B0604030504040204" pitchFamily="34" charset="-120"/>
              </a:rPr>
              <a:t>简报系列 </a:t>
            </a:r>
            <a:r>
              <a:rPr lang="en-US" altLang="zh-TW" sz="4900" b="1" u="sng" cap="none" dirty="0">
                <a:solidFill>
                  <a:srgbClr val="0070C0"/>
                </a:solidFill>
                <a:latin typeface="Century Gothic" panose="020B0502020202020204"/>
                <a:ea typeface="微軟正黑體" panose="020B0604030504040204" pitchFamily="34" charset="-120"/>
              </a:rPr>
              <a:t>(3) –</a:t>
            </a:r>
            <a:br>
              <a:rPr lang="en-US" altLang="zh-TW" sz="4900" b="1" u="sng" cap="none" dirty="0">
                <a:solidFill>
                  <a:srgbClr val="0070C0"/>
                </a:solidFill>
                <a:latin typeface="Century Gothic" panose="020B0502020202020204"/>
                <a:ea typeface="微軟正黑體" panose="020B0604030504040204" pitchFamily="34" charset="-120"/>
              </a:rPr>
            </a:br>
            <a:r>
              <a:rPr lang="zh-TW" altLang="en-US" sz="4900" b="1" u="sng" cap="none" dirty="0">
                <a:solidFill>
                  <a:srgbClr val="0070C0"/>
                </a:solidFill>
                <a:latin typeface="Century Gothic" panose="020B0502020202020204"/>
                <a:ea typeface="微軟正黑體" panose="020B0604030504040204" pitchFamily="34" charset="-120"/>
              </a:rPr>
              <a:t>我国的气候</a:t>
            </a:r>
            <a:br>
              <a:rPr lang="en-US" altLang="zh-TW" sz="4900" b="1" u="sng" cap="none" dirty="0">
                <a:solidFill>
                  <a:prstClr val="black">
                    <a:lumMod val="85000"/>
                    <a:lumOff val="15000"/>
                  </a:prstClr>
                </a:solidFill>
                <a:latin typeface="Century Gothic" panose="020B0502020202020204"/>
                <a:ea typeface="微軟正黑體" panose="020B0604030504040204" pitchFamily="34" charset="-120"/>
              </a:rPr>
            </a:br>
            <a:endParaRPr lang="en-HK" dirty="0"/>
          </a:p>
        </p:txBody>
      </p:sp>
      <p:sp>
        <p:nvSpPr>
          <p:cNvPr id="3" name="Subtitle 2">
            <a:extLst>
              <a:ext uri="{FF2B5EF4-FFF2-40B4-BE49-F238E27FC236}">
                <a16:creationId xmlns:a16="http://schemas.microsoft.com/office/drawing/2014/main" id="{37AA691D-6EAD-4E32-88BD-FF7F98B2A5A3}"/>
              </a:ext>
            </a:extLst>
          </p:cNvPr>
          <p:cNvSpPr>
            <a:spLocks noGrp="1"/>
          </p:cNvSpPr>
          <p:nvPr>
            <p:ph type="subTitle" idx="1"/>
          </p:nvPr>
        </p:nvSpPr>
        <p:spPr>
          <a:xfrm>
            <a:off x="958152" y="4583097"/>
            <a:ext cx="7013995" cy="925498"/>
          </a:xfrm>
        </p:spPr>
        <p:txBody>
          <a:bodyPr>
            <a:normAutofit/>
          </a:bodyPr>
          <a:lstStyle/>
          <a:p>
            <a:pPr lvl="0" defTabSz="457200">
              <a:lnSpc>
                <a:spcPct val="100000"/>
              </a:lnSpc>
              <a:buClr>
                <a:srgbClr val="A53010"/>
              </a:buClr>
            </a:pPr>
            <a:r>
              <a:rPr lang="zh-TW" altLang="en-US" sz="2000" cap="none" dirty="0">
                <a:solidFill>
                  <a:prstClr val="black">
                    <a:lumMod val="65000"/>
                    <a:lumOff val="35000"/>
                  </a:prstClr>
                </a:solidFill>
                <a:latin typeface="Century Gothic" panose="020B0502020202020204"/>
                <a:ea typeface="微軟正黑體" panose="020B0604030504040204" pitchFamily="34" charset="-120"/>
              </a:rPr>
              <a:t>教育局 课程发展处</a:t>
            </a:r>
            <a:endParaRPr lang="en-HK" altLang="zh-TW" sz="2000" cap="none" dirty="0">
              <a:solidFill>
                <a:prstClr val="black">
                  <a:lumMod val="65000"/>
                  <a:lumOff val="35000"/>
                </a:prstClr>
              </a:solidFill>
              <a:latin typeface="Century Gothic" panose="020B0502020202020204"/>
              <a:ea typeface="微軟正黑體" panose="020B0604030504040204" pitchFamily="34" charset="-120"/>
            </a:endParaRPr>
          </a:p>
          <a:p>
            <a:pPr lvl="0" defTabSz="457200">
              <a:lnSpc>
                <a:spcPct val="100000"/>
              </a:lnSpc>
              <a:buClr>
                <a:srgbClr val="A53010"/>
              </a:buClr>
            </a:pPr>
            <a:r>
              <a:rPr lang="zh-TW" altLang="en-US" sz="2000" cap="none" dirty="0">
                <a:solidFill>
                  <a:prstClr val="black">
                    <a:lumMod val="65000"/>
                    <a:lumOff val="35000"/>
                  </a:prstClr>
                </a:solidFill>
                <a:latin typeface="Century Gothic" panose="020B0502020202020204"/>
                <a:ea typeface="微軟正黑體" panose="020B0604030504040204" pitchFamily="34" charset="-120"/>
              </a:rPr>
              <a:t>个人、社会及人文教育组</a:t>
            </a:r>
            <a:endParaRPr lang="en-HK" sz="2000" dirty="0"/>
          </a:p>
        </p:txBody>
      </p:sp>
      <p:pic>
        <p:nvPicPr>
          <p:cNvPr id="5" name="Picture 4" descr="A picture containing kite&#10;&#10;Description automatically generated">
            <a:extLst>
              <a:ext uri="{FF2B5EF4-FFF2-40B4-BE49-F238E27FC236}">
                <a16:creationId xmlns:a16="http://schemas.microsoft.com/office/drawing/2014/main" id="{62DAF9A3-4574-4926-88D3-F53C662D34A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55937" y="1782191"/>
            <a:ext cx="2816210" cy="2117324"/>
          </a:xfrm>
          <a:prstGeom prst="rect">
            <a:avLst/>
          </a:prstGeom>
        </p:spPr>
      </p:pic>
      <p:sp>
        <p:nvSpPr>
          <p:cNvPr id="6" name="TextBox 5">
            <a:extLst>
              <a:ext uri="{FF2B5EF4-FFF2-40B4-BE49-F238E27FC236}">
                <a16:creationId xmlns:a16="http://schemas.microsoft.com/office/drawing/2014/main" id="{1ECBC120-03C0-43D6-82BA-2A45BD00712E}"/>
              </a:ext>
            </a:extLst>
          </p:cNvPr>
          <p:cNvSpPr txBox="1"/>
          <p:nvPr/>
        </p:nvSpPr>
        <p:spPr>
          <a:xfrm>
            <a:off x="550415" y="5986251"/>
            <a:ext cx="1580225" cy="584775"/>
          </a:xfrm>
          <a:prstGeom prst="rect">
            <a:avLst/>
          </a:prstGeom>
          <a:solidFill>
            <a:srgbClr val="2BDDF5"/>
          </a:solidFill>
          <a:ln w="381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solidFill>
                  <a:prstClr val="black"/>
                </a:solidFill>
                <a:effectLst/>
                <a:uLnTx/>
                <a:uFillTx/>
                <a:latin typeface="Century Gothic" panose="020B0502020202020204"/>
                <a:ea typeface="微軟正黑體" panose="020B0604030504040204" pitchFamily="34" charset="-120"/>
              </a:rPr>
              <a:t>教师版</a:t>
            </a:r>
            <a:endParaRPr kumimoji="0" lang="en-HK" sz="3200" b="1" i="0" u="none" strike="noStrike" kern="0" cap="none" spc="0" normalizeH="0" baseline="0" noProof="0" dirty="0">
              <a:ln>
                <a:noFill/>
              </a:ln>
              <a:solidFill>
                <a:prstClr val="black"/>
              </a:solidFill>
              <a:effectLst/>
              <a:uLnTx/>
              <a:uFillTx/>
              <a:latin typeface="Century Gothic" panose="020B0502020202020204"/>
            </a:endParaRPr>
          </a:p>
        </p:txBody>
      </p:sp>
    </p:spTree>
    <p:extLst>
      <p:ext uri="{BB962C8B-B14F-4D97-AF65-F5344CB8AC3E}">
        <p14:creationId xmlns:p14="http://schemas.microsoft.com/office/powerpoint/2010/main" val="267460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9C5952C-89ED-4C51-B3DB-CF0831D97A2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851784"/>
            <a:ext cx="2392607" cy="1568629"/>
          </a:xfrm>
          <a:prstGeom prst="rect">
            <a:avLst/>
          </a:prstGeom>
        </p:spPr>
      </p:pic>
      <p:sp>
        <p:nvSpPr>
          <p:cNvPr id="5" name="Speech Bubble: Rectangle with Corners Rounded 4">
            <a:extLst>
              <a:ext uri="{FF2B5EF4-FFF2-40B4-BE49-F238E27FC236}">
                <a16:creationId xmlns:a16="http://schemas.microsoft.com/office/drawing/2014/main" id="{6CEE00B3-B9C6-489D-8B5C-53B3E63C770D}"/>
              </a:ext>
            </a:extLst>
          </p:cNvPr>
          <p:cNvSpPr/>
          <p:nvPr/>
        </p:nvSpPr>
        <p:spPr>
          <a:xfrm>
            <a:off x="140589" y="168676"/>
            <a:ext cx="2252018" cy="3372044"/>
          </a:xfrm>
          <a:prstGeom prst="wedgeRoundRectCallout">
            <a:avLst>
              <a:gd name="adj1" fmla="val 26719"/>
              <a:gd name="adj2" fmla="val 6718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根据图</a:t>
            </a:r>
            <a:r>
              <a:rPr lang="en-US" altLang="zh-TW" sz="2800" dirty="0">
                <a:solidFill>
                  <a:schemeClr val="tx1"/>
                </a:solidFill>
              </a:rPr>
              <a:t>1</a:t>
            </a:r>
            <a:r>
              <a:rPr lang="zh-TW" altLang="en-US" sz="2800" dirty="0">
                <a:solidFill>
                  <a:schemeClr val="tx1"/>
                </a:solidFill>
              </a:rPr>
              <a:t>及</a:t>
            </a:r>
            <a:r>
              <a:rPr lang="en-US" altLang="zh-TW" sz="2800" dirty="0">
                <a:solidFill>
                  <a:schemeClr val="tx1"/>
                </a:solidFill>
              </a:rPr>
              <a:t>2</a:t>
            </a:r>
            <a:r>
              <a:rPr lang="zh-TW" altLang="en-US" sz="2800" dirty="0">
                <a:solidFill>
                  <a:schemeClr val="tx1"/>
                </a:solidFill>
              </a:rPr>
              <a:t>，着学生分别描述及比较中国于一月及七月的平均气温分布</a:t>
            </a:r>
            <a:endParaRPr lang="en-HK" sz="2800" dirty="0">
              <a:solidFill>
                <a:schemeClr val="tx1"/>
              </a:solidFill>
            </a:endParaRPr>
          </a:p>
        </p:txBody>
      </p:sp>
      <p:pic>
        <p:nvPicPr>
          <p:cNvPr id="8" name="圖片 7"/>
          <p:cNvPicPr>
            <a:picLocks noChangeAspect="1"/>
          </p:cNvPicPr>
          <p:nvPr/>
        </p:nvPicPr>
        <p:blipFill rotWithShape="1">
          <a:blip r:embed="rId3" cstate="hqprint">
            <a:extLst>
              <a:ext uri="{28A0092B-C50C-407E-A947-70E740481C1C}">
                <a14:useLocalDpi xmlns:a14="http://schemas.microsoft.com/office/drawing/2010/main" val="0"/>
              </a:ext>
            </a:extLst>
          </a:blip>
          <a:srcRect t="14182" b="31636"/>
          <a:stretch/>
        </p:blipFill>
        <p:spPr>
          <a:xfrm>
            <a:off x="2546860" y="312524"/>
            <a:ext cx="6852379" cy="5251737"/>
          </a:xfrm>
          <a:prstGeom prst="rect">
            <a:avLst/>
          </a:prstGeom>
        </p:spPr>
      </p:pic>
      <p:sp>
        <p:nvSpPr>
          <p:cNvPr id="9" name="圓角矩形圖說文字 5">
            <a:extLst>
              <a:ext uri="{FF2B5EF4-FFF2-40B4-BE49-F238E27FC236}">
                <a16:creationId xmlns:a16="http://schemas.microsoft.com/office/drawing/2014/main" id="{7097C5B3-9653-47AE-8353-732251874097}"/>
              </a:ext>
            </a:extLst>
          </p:cNvPr>
          <p:cNvSpPr/>
          <p:nvPr/>
        </p:nvSpPr>
        <p:spPr>
          <a:xfrm>
            <a:off x="1808632" y="5708109"/>
            <a:ext cx="6667198" cy="1149891"/>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1  </a:t>
            </a:r>
            <a:r>
              <a:rPr lang="zh-TW" altLang="en-US" sz="3000" b="1" dirty="0"/>
              <a:t>我国一月的平均气温分布</a:t>
            </a:r>
            <a:endParaRPr lang="en-HK" altLang="zh-TW" sz="3000" b="1" dirty="0"/>
          </a:p>
          <a:p>
            <a:pPr algn="ctr"/>
            <a:r>
              <a:rPr lang="en-US" altLang="zh-TW" sz="1600" b="1" dirty="0"/>
              <a:t>(</a:t>
            </a:r>
            <a:r>
              <a:rPr lang="zh-TW" altLang="en-US" sz="1600" b="1" dirty="0"/>
              <a:t>来源：国家气象信息中心</a:t>
            </a:r>
            <a:r>
              <a:rPr lang="en-US" altLang="zh-TW" sz="1600" b="1" dirty="0"/>
              <a:t>) </a:t>
            </a:r>
            <a:r>
              <a:rPr lang="zh-TW" altLang="en-US" sz="1600" b="1" dirty="0"/>
              <a:t> </a:t>
            </a:r>
            <a:endParaRPr lang="zh-HK" altLang="en-US" sz="1600" b="1" dirty="0"/>
          </a:p>
        </p:txBody>
      </p:sp>
      <p:sp>
        <p:nvSpPr>
          <p:cNvPr id="10" name="TextBox 6">
            <a:extLst>
              <a:ext uri="{FF2B5EF4-FFF2-40B4-BE49-F238E27FC236}">
                <a16:creationId xmlns:a16="http://schemas.microsoft.com/office/drawing/2014/main" id="{9D59CBA9-90AE-6348-BC57-ADF58B446617}"/>
              </a:ext>
            </a:extLst>
          </p:cNvPr>
          <p:cNvSpPr txBox="1"/>
          <p:nvPr/>
        </p:nvSpPr>
        <p:spPr>
          <a:xfrm>
            <a:off x="3604377" y="5129776"/>
            <a:ext cx="2039272" cy="307777"/>
          </a:xfrm>
          <a:prstGeom prst="rect">
            <a:avLst/>
          </a:prstGeom>
          <a:noFill/>
        </p:spPr>
        <p:txBody>
          <a:bodyPr wrap="square" rtlCol="0">
            <a:spAutoFit/>
          </a:bodyPr>
          <a:lstStyle/>
          <a:p>
            <a:r>
              <a:rPr lang="en-US" sz="1400" dirty="0"/>
              <a:t>*</a:t>
            </a:r>
            <a:r>
              <a:rPr lang="zh-TW" altLang="en-US" sz="1400" dirty="0"/>
              <a:t>南海诸岛没有数据</a:t>
            </a:r>
            <a:endParaRPr lang="en-US" sz="1400" dirty="0"/>
          </a:p>
        </p:txBody>
      </p:sp>
    </p:spTree>
    <p:extLst>
      <p:ext uri="{BB962C8B-B14F-4D97-AF65-F5344CB8AC3E}">
        <p14:creationId xmlns:p14="http://schemas.microsoft.com/office/powerpoint/2010/main" val="318266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cstate="hqprint">
            <a:extLst>
              <a:ext uri="{28A0092B-C50C-407E-A947-70E740481C1C}">
                <a14:useLocalDpi xmlns:a14="http://schemas.microsoft.com/office/drawing/2010/main" val="0"/>
              </a:ext>
            </a:extLst>
          </a:blip>
          <a:srcRect t="13333" b="29818"/>
          <a:stretch/>
        </p:blipFill>
        <p:spPr>
          <a:xfrm>
            <a:off x="1541020" y="432262"/>
            <a:ext cx="6457978" cy="5193060"/>
          </a:xfrm>
          <a:prstGeom prst="rect">
            <a:avLst/>
          </a:prstGeom>
        </p:spPr>
      </p:pic>
      <p:sp>
        <p:nvSpPr>
          <p:cNvPr id="7" name="圓角矩形圖說文字 5">
            <a:extLst>
              <a:ext uri="{FF2B5EF4-FFF2-40B4-BE49-F238E27FC236}">
                <a16:creationId xmlns:a16="http://schemas.microsoft.com/office/drawing/2014/main" id="{62E3DF38-7C03-4256-A4B1-4D04EF0C09C8}"/>
              </a:ext>
            </a:extLst>
          </p:cNvPr>
          <p:cNvSpPr/>
          <p:nvPr/>
        </p:nvSpPr>
        <p:spPr>
          <a:xfrm>
            <a:off x="1139768" y="5625322"/>
            <a:ext cx="6667198" cy="1149891"/>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2  </a:t>
            </a:r>
            <a:r>
              <a:rPr lang="zh-TW" altLang="en-US" sz="3000" b="1" dirty="0"/>
              <a:t>我国七月的平均气温分布</a:t>
            </a:r>
            <a:endParaRPr lang="en-HK" altLang="zh-TW" sz="3000" b="1" dirty="0"/>
          </a:p>
          <a:p>
            <a:pPr algn="ctr"/>
            <a:r>
              <a:rPr lang="en-US" altLang="zh-TW" sz="1600" b="1" dirty="0"/>
              <a:t>(</a:t>
            </a:r>
            <a:r>
              <a:rPr lang="zh-TW" altLang="en-US" sz="1600" b="1" dirty="0"/>
              <a:t>来源：国家气象信息中心</a:t>
            </a:r>
            <a:r>
              <a:rPr lang="en-US" altLang="zh-TW" sz="1600" b="1" dirty="0"/>
              <a:t>) </a:t>
            </a:r>
            <a:r>
              <a:rPr lang="zh-TW" altLang="en-US" sz="1600" b="1" dirty="0"/>
              <a:t> </a:t>
            </a:r>
            <a:endParaRPr lang="zh-HK" altLang="en-US" sz="1600" b="1" dirty="0"/>
          </a:p>
        </p:txBody>
      </p:sp>
      <p:sp>
        <p:nvSpPr>
          <p:cNvPr id="8" name="文字方塊 7"/>
          <p:cNvSpPr txBox="1"/>
          <p:nvPr/>
        </p:nvSpPr>
        <p:spPr>
          <a:xfrm>
            <a:off x="1886989" y="3632662"/>
            <a:ext cx="980902" cy="584775"/>
          </a:xfrm>
          <a:prstGeom prst="rect">
            <a:avLst/>
          </a:prstGeom>
          <a:noFill/>
        </p:spPr>
        <p:txBody>
          <a:bodyPr wrap="square" rtlCol="0">
            <a:spAutoFit/>
          </a:bodyPr>
          <a:lstStyle/>
          <a:p>
            <a:r>
              <a:rPr lang="zh-TW" altLang="en-US" sz="1400" dirty="0">
                <a:latin typeface="+mn-ea"/>
              </a:rPr>
              <a:t>气温</a:t>
            </a:r>
            <a:r>
              <a:rPr lang="en-US" altLang="zh-TW" sz="1400" dirty="0">
                <a:latin typeface="+mn-ea"/>
              </a:rPr>
              <a:t>(</a:t>
            </a:r>
            <a:r>
              <a:rPr lang="en-US" altLang="zh-TW" sz="1400" baseline="30000" dirty="0" err="1">
                <a:latin typeface="+mn-ea"/>
              </a:rPr>
              <a:t>o</a:t>
            </a:r>
            <a:r>
              <a:rPr lang="en-US" altLang="zh-TW" sz="1400" dirty="0" err="1">
                <a:latin typeface="+mn-ea"/>
              </a:rPr>
              <a:t>C</a:t>
            </a:r>
            <a:r>
              <a:rPr lang="en-US" altLang="zh-TW" sz="1400" dirty="0">
                <a:latin typeface="+mn-ea"/>
              </a:rPr>
              <a:t>)</a:t>
            </a:r>
          </a:p>
          <a:p>
            <a:endParaRPr lang="en-US" dirty="0"/>
          </a:p>
        </p:txBody>
      </p:sp>
      <p:sp>
        <p:nvSpPr>
          <p:cNvPr id="9" name="TextBox 4">
            <a:extLst>
              <a:ext uri="{FF2B5EF4-FFF2-40B4-BE49-F238E27FC236}">
                <a16:creationId xmlns:a16="http://schemas.microsoft.com/office/drawing/2014/main" id="{931A6F8C-7ABE-2A47-ACC5-0F43CD25DE27}"/>
              </a:ext>
            </a:extLst>
          </p:cNvPr>
          <p:cNvSpPr txBox="1"/>
          <p:nvPr/>
        </p:nvSpPr>
        <p:spPr>
          <a:xfrm>
            <a:off x="1886989" y="4985242"/>
            <a:ext cx="1853738" cy="307777"/>
          </a:xfrm>
          <a:prstGeom prst="rect">
            <a:avLst/>
          </a:prstGeom>
          <a:noFill/>
        </p:spPr>
        <p:txBody>
          <a:bodyPr wrap="square" rtlCol="0">
            <a:spAutoFit/>
          </a:bodyPr>
          <a:lstStyle/>
          <a:p>
            <a:r>
              <a:rPr lang="en-US" sz="1400" dirty="0"/>
              <a:t>*</a:t>
            </a:r>
            <a:r>
              <a:rPr lang="zh-TW" altLang="en-US" sz="1400" dirty="0"/>
              <a:t>南海诸岛没有数据</a:t>
            </a:r>
            <a:endParaRPr lang="en-US" sz="1400" dirty="0"/>
          </a:p>
        </p:txBody>
      </p:sp>
    </p:spTree>
    <p:extLst>
      <p:ext uri="{BB962C8B-B14F-4D97-AF65-F5344CB8AC3E}">
        <p14:creationId xmlns:p14="http://schemas.microsoft.com/office/powerpoint/2010/main" val="390320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53F8-9949-4922-8C3A-80586F8C8C4D}"/>
              </a:ext>
            </a:extLst>
          </p:cNvPr>
          <p:cNvSpPr>
            <a:spLocks noGrp="1"/>
          </p:cNvSpPr>
          <p:nvPr>
            <p:ph type="title"/>
          </p:nvPr>
        </p:nvSpPr>
        <p:spPr>
          <a:xfrm>
            <a:off x="685331" y="429983"/>
            <a:ext cx="7773338" cy="814356"/>
          </a:xfrm>
        </p:spPr>
        <p:txBody>
          <a:bodyPr/>
          <a:lstStyle/>
          <a:p>
            <a:r>
              <a:rPr lang="zh-TW" altLang="en-US" b="1" u="sng" dirty="0">
                <a:solidFill>
                  <a:srgbClr val="0070C0"/>
                </a:solidFill>
              </a:rPr>
              <a:t>温度带</a:t>
            </a:r>
            <a:endParaRPr lang="en-HK" b="1" u="sng" dirty="0">
              <a:solidFill>
                <a:srgbClr val="0070C0"/>
              </a:solidFill>
            </a:endParaRPr>
          </a:p>
        </p:txBody>
      </p:sp>
      <p:sp>
        <p:nvSpPr>
          <p:cNvPr id="3" name="Content Placeholder 2">
            <a:extLst>
              <a:ext uri="{FF2B5EF4-FFF2-40B4-BE49-F238E27FC236}">
                <a16:creationId xmlns:a16="http://schemas.microsoft.com/office/drawing/2014/main" id="{28F74F8D-D64A-4FC3-8593-10F7F7338443}"/>
              </a:ext>
            </a:extLst>
          </p:cNvPr>
          <p:cNvSpPr>
            <a:spLocks noGrp="1"/>
          </p:cNvSpPr>
          <p:nvPr>
            <p:ph sz="quarter" idx="13"/>
          </p:nvPr>
        </p:nvSpPr>
        <p:spPr>
          <a:xfrm>
            <a:off x="685330" y="1244339"/>
            <a:ext cx="7772870" cy="4546861"/>
          </a:xfrm>
        </p:spPr>
        <p:txBody>
          <a:bodyPr>
            <a:normAutofit/>
          </a:bodyPr>
          <a:lstStyle/>
          <a:p>
            <a:r>
              <a:rPr lang="zh-TW" altLang="en-US" sz="3200" dirty="0"/>
              <a:t>我国的</a:t>
            </a:r>
            <a:r>
              <a:rPr lang="en-US" altLang="zh-TW" sz="3200" dirty="0"/>
              <a:t>“</a:t>
            </a:r>
            <a:r>
              <a:rPr lang="zh-TW" altLang="en-US" sz="3200" dirty="0"/>
              <a:t>温度带</a:t>
            </a:r>
            <a:r>
              <a:rPr lang="en-US" altLang="zh-TW" sz="3200" dirty="0"/>
              <a:t>” (</a:t>
            </a:r>
            <a:r>
              <a:rPr lang="zh-TW" altLang="en-US" sz="3200" dirty="0"/>
              <a:t>图</a:t>
            </a:r>
            <a:r>
              <a:rPr lang="en-US" altLang="zh-TW" sz="3200" dirty="0"/>
              <a:t>3)</a:t>
            </a:r>
            <a:r>
              <a:rPr lang="zh-TW" altLang="en-US" sz="3200" dirty="0"/>
              <a:t>是根据积温来划分的</a:t>
            </a:r>
            <a:endParaRPr lang="en-HK" altLang="zh-TW" sz="3200" dirty="0"/>
          </a:p>
          <a:p>
            <a:r>
              <a:rPr lang="zh-TW" altLang="en-US" sz="3200" dirty="0"/>
              <a:t>当日平均气温稳定升到</a:t>
            </a:r>
            <a:r>
              <a:rPr lang="en-US" altLang="zh-TW" sz="3200" dirty="0"/>
              <a:t>10 ℃</a:t>
            </a:r>
            <a:r>
              <a:rPr lang="zh-TW" altLang="en-US" sz="3200" dirty="0"/>
              <a:t>以上时，大多数农作物才能活跃生长，所以日平均气温连续≧</a:t>
            </a:r>
            <a:r>
              <a:rPr lang="en-US" altLang="zh-TW" sz="3200" dirty="0"/>
              <a:t>10℃</a:t>
            </a:r>
            <a:r>
              <a:rPr lang="zh-TW" altLang="en-US" sz="3200" dirty="0"/>
              <a:t>的天数被称为生长期。积温则是把生长期内每天平均气温累加起来的温度总和</a:t>
            </a:r>
            <a:endParaRPr lang="en-HK" sz="3200" dirty="0"/>
          </a:p>
        </p:txBody>
      </p:sp>
    </p:spTree>
    <p:extLst>
      <p:ext uri="{BB962C8B-B14F-4D97-AF65-F5344CB8AC3E}">
        <p14:creationId xmlns:p14="http://schemas.microsoft.com/office/powerpoint/2010/main" val="3300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hqprint">
            <a:extLst>
              <a:ext uri="{28A0092B-C50C-407E-A947-70E740481C1C}">
                <a14:useLocalDpi xmlns:a14="http://schemas.microsoft.com/office/drawing/2010/main" val="0"/>
              </a:ext>
            </a:extLst>
          </a:blip>
          <a:srcRect t="10424" b="30545"/>
          <a:stretch/>
        </p:blipFill>
        <p:spPr>
          <a:xfrm>
            <a:off x="1483879" y="141403"/>
            <a:ext cx="6699909" cy="5594379"/>
          </a:xfrm>
          <a:prstGeom prst="rect">
            <a:avLst/>
          </a:prstGeom>
        </p:spPr>
      </p:pic>
      <p:sp>
        <p:nvSpPr>
          <p:cNvPr id="14" name="圓角矩形圖說文字 5">
            <a:extLst>
              <a:ext uri="{FF2B5EF4-FFF2-40B4-BE49-F238E27FC236}">
                <a16:creationId xmlns:a16="http://schemas.microsoft.com/office/drawing/2014/main" id="{938D7038-99AF-4F3B-929E-F3117E96B695}"/>
              </a:ext>
            </a:extLst>
          </p:cNvPr>
          <p:cNvSpPr/>
          <p:nvPr/>
        </p:nvSpPr>
        <p:spPr>
          <a:xfrm>
            <a:off x="1901767" y="5671184"/>
            <a:ext cx="6667198" cy="1149891"/>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3  </a:t>
            </a:r>
            <a:r>
              <a:rPr lang="zh-TW" altLang="en-US" sz="3000" b="1" dirty="0"/>
              <a:t>我国的主要温度带</a:t>
            </a:r>
            <a:endParaRPr lang="en-HK" altLang="zh-TW" sz="3000" b="1" dirty="0"/>
          </a:p>
          <a:p>
            <a:pPr algn="ctr"/>
            <a:r>
              <a:rPr lang="en-US" altLang="zh-TW" sz="1600" b="1" dirty="0"/>
              <a:t>(</a:t>
            </a:r>
            <a:r>
              <a:rPr lang="zh-TW" altLang="en-US" sz="1600" b="1" dirty="0"/>
              <a:t>来源</a:t>
            </a:r>
            <a:r>
              <a:rPr lang="en-US" altLang="zh-TW" sz="1600" b="1" dirty="0"/>
              <a:t>: </a:t>
            </a:r>
            <a:r>
              <a:rPr lang="zh-TW" altLang="en-US" sz="1600" b="1" dirty="0"/>
              <a:t>香港教育局于</a:t>
            </a:r>
            <a:r>
              <a:rPr lang="en-US" altLang="zh-TW" sz="1600" b="1" dirty="0"/>
              <a:t>2013</a:t>
            </a:r>
            <a:r>
              <a:rPr lang="zh-TW" altLang="en-US" sz="1600" b="1" dirty="0"/>
              <a:t>出版的</a:t>
            </a:r>
            <a:r>
              <a:rPr lang="en-US" altLang="zh-TW" sz="1600" b="1" dirty="0"/>
              <a:t> &lt;&lt;</a:t>
            </a:r>
            <a:r>
              <a:rPr lang="zh-TW" altLang="en-US" sz="1600" b="1" dirty="0"/>
              <a:t>从阅读中学习中国地理</a:t>
            </a:r>
            <a:r>
              <a:rPr lang="en-US" altLang="zh-TW" sz="1600" b="1" dirty="0"/>
              <a:t>(</a:t>
            </a:r>
            <a:r>
              <a:rPr lang="zh-TW" altLang="en-US" sz="1600" b="1" dirty="0"/>
              <a:t>第一部分</a:t>
            </a:r>
            <a:r>
              <a:rPr lang="en-US" altLang="zh-TW" sz="1600" b="1" dirty="0"/>
              <a:t>): </a:t>
            </a:r>
            <a:r>
              <a:rPr lang="zh-TW" altLang="en-US" sz="1600" b="1" dirty="0"/>
              <a:t>自然环境</a:t>
            </a:r>
            <a:r>
              <a:rPr lang="en-US" altLang="zh-TW" sz="1600" b="1" dirty="0"/>
              <a:t>&gt;&gt; </a:t>
            </a:r>
            <a:r>
              <a:rPr lang="zh-TW" altLang="en-US" sz="1600" b="1" dirty="0"/>
              <a:t>一书中的第</a:t>
            </a:r>
            <a:r>
              <a:rPr lang="en-US" altLang="zh-TW" sz="1600" b="1" dirty="0"/>
              <a:t>91</a:t>
            </a:r>
            <a:r>
              <a:rPr lang="zh-TW" altLang="en-US" sz="1600" b="1" dirty="0"/>
              <a:t>页</a:t>
            </a:r>
            <a:r>
              <a:rPr lang="en-US" altLang="zh-TW" sz="1600" b="1" dirty="0"/>
              <a:t>) </a:t>
            </a:r>
            <a:r>
              <a:rPr lang="zh-TW" altLang="en-US" sz="1600" b="1" dirty="0"/>
              <a:t> </a:t>
            </a:r>
            <a:endParaRPr lang="zh-HK" altLang="en-US" sz="1600" b="1" dirty="0"/>
          </a:p>
        </p:txBody>
      </p:sp>
      <p:sp>
        <p:nvSpPr>
          <p:cNvPr id="15" name="TextBox 12">
            <a:extLst>
              <a:ext uri="{FF2B5EF4-FFF2-40B4-BE49-F238E27FC236}">
                <a16:creationId xmlns:a16="http://schemas.microsoft.com/office/drawing/2014/main" id="{EEFD7CF3-D4D8-BC41-AF1C-07634C333492}"/>
              </a:ext>
            </a:extLst>
          </p:cNvPr>
          <p:cNvSpPr txBox="1"/>
          <p:nvPr/>
        </p:nvSpPr>
        <p:spPr>
          <a:xfrm>
            <a:off x="1753426" y="5231211"/>
            <a:ext cx="2039272" cy="307777"/>
          </a:xfrm>
          <a:prstGeom prst="rect">
            <a:avLst/>
          </a:prstGeom>
          <a:noFill/>
        </p:spPr>
        <p:txBody>
          <a:bodyPr wrap="square" rtlCol="0">
            <a:spAutoFit/>
          </a:bodyPr>
          <a:lstStyle/>
          <a:p>
            <a:r>
              <a:rPr lang="en-US" sz="1400" dirty="0"/>
              <a:t>*</a:t>
            </a:r>
            <a:r>
              <a:rPr lang="zh-TW" altLang="en-US" sz="1400" dirty="0"/>
              <a:t>南海诸岛没有数据</a:t>
            </a:r>
            <a:endParaRPr lang="en-US" sz="1400" dirty="0"/>
          </a:p>
        </p:txBody>
      </p:sp>
      <p:sp>
        <p:nvSpPr>
          <p:cNvPr id="16" name="Speech Bubble: Rectangle 9">
            <a:extLst>
              <a:ext uri="{FF2B5EF4-FFF2-40B4-BE49-F238E27FC236}">
                <a16:creationId xmlns:a16="http://schemas.microsoft.com/office/drawing/2014/main" id="{63632D15-81C4-420B-963F-618770BB7C96}"/>
              </a:ext>
            </a:extLst>
          </p:cNvPr>
          <p:cNvSpPr/>
          <p:nvPr/>
        </p:nvSpPr>
        <p:spPr>
          <a:xfrm>
            <a:off x="620651" y="3015115"/>
            <a:ext cx="1722268" cy="526742"/>
          </a:xfrm>
          <a:prstGeom prst="wedgeRectCallout">
            <a:avLst>
              <a:gd name="adj1" fmla="val 84514"/>
              <a:gd name="adj2" fmla="val -1437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积温</a:t>
            </a:r>
            <a:r>
              <a:rPr lang="en-HK" altLang="zh-TW" sz="1400" dirty="0">
                <a:solidFill>
                  <a:schemeClr val="tx1"/>
                </a:solidFill>
              </a:rPr>
              <a:t>: &lt;2000℃ </a:t>
            </a:r>
            <a:r>
              <a:rPr lang="en-US" altLang="zh-TW" sz="1400" dirty="0">
                <a:solidFill>
                  <a:schemeClr val="tx1"/>
                </a:solidFill>
              </a:rPr>
              <a:t>(</a:t>
            </a:r>
            <a:r>
              <a:rPr lang="zh-TW" altLang="en-US" sz="1400" dirty="0">
                <a:solidFill>
                  <a:schemeClr val="tx1"/>
                </a:solidFill>
              </a:rPr>
              <a:t>大部分地区</a:t>
            </a:r>
            <a:r>
              <a:rPr lang="en-US" altLang="zh-TW" sz="1400" dirty="0">
                <a:solidFill>
                  <a:schemeClr val="tx1"/>
                </a:solidFill>
              </a:rPr>
              <a:t>)</a:t>
            </a:r>
            <a:r>
              <a:rPr lang="en-HK" altLang="zh-TW" sz="1400" dirty="0">
                <a:solidFill>
                  <a:schemeClr val="tx1"/>
                </a:solidFill>
              </a:rPr>
              <a:t>  </a:t>
            </a:r>
            <a:endParaRPr lang="en-HK" sz="1400" dirty="0">
              <a:solidFill>
                <a:schemeClr val="tx1"/>
              </a:solidFill>
            </a:endParaRPr>
          </a:p>
        </p:txBody>
      </p:sp>
      <p:sp>
        <p:nvSpPr>
          <p:cNvPr id="5" name="文字方塊 4"/>
          <p:cNvSpPr txBox="1"/>
          <p:nvPr/>
        </p:nvSpPr>
        <p:spPr>
          <a:xfrm>
            <a:off x="3200400" y="3325091"/>
            <a:ext cx="773084" cy="246221"/>
          </a:xfrm>
          <a:prstGeom prst="rect">
            <a:avLst/>
          </a:prstGeom>
          <a:noFill/>
        </p:spPr>
        <p:txBody>
          <a:bodyPr wrap="square" rtlCol="0">
            <a:spAutoFit/>
          </a:bodyPr>
          <a:lstStyle/>
          <a:p>
            <a:r>
              <a:rPr lang="zh-TW" altLang="en-US" sz="1000" dirty="0"/>
              <a:t>拉萨</a:t>
            </a:r>
            <a:endParaRPr lang="en-US" sz="1000" dirty="0"/>
          </a:p>
        </p:txBody>
      </p:sp>
      <p:sp>
        <p:nvSpPr>
          <p:cNvPr id="17" name="文字方塊 16"/>
          <p:cNvSpPr txBox="1"/>
          <p:nvPr/>
        </p:nvSpPr>
        <p:spPr>
          <a:xfrm>
            <a:off x="2984268" y="2876608"/>
            <a:ext cx="1463040" cy="382385"/>
          </a:xfrm>
          <a:prstGeom prst="rect">
            <a:avLst/>
          </a:prstGeom>
          <a:noFill/>
        </p:spPr>
        <p:txBody>
          <a:bodyPr wrap="square" rtlCol="0">
            <a:spAutoFit/>
          </a:bodyPr>
          <a:lstStyle/>
          <a:p>
            <a:r>
              <a:rPr lang="zh-TW" altLang="en-US" b="1" dirty="0"/>
              <a:t>高原气候区</a:t>
            </a:r>
            <a:endParaRPr lang="en-US" b="1" dirty="0"/>
          </a:p>
        </p:txBody>
      </p:sp>
      <p:sp>
        <p:nvSpPr>
          <p:cNvPr id="18" name="文字方塊 17"/>
          <p:cNvSpPr txBox="1"/>
          <p:nvPr/>
        </p:nvSpPr>
        <p:spPr>
          <a:xfrm>
            <a:off x="4640905" y="2630387"/>
            <a:ext cx="773084" cy="246221"/>
          </a:xfrm>
          <a:prstGeom prst="rect">
            <a:avLst/>
          </a:prstGeom>
          <a:noFill/>
        </p:spPr>
        <p:txBody>
          <a:bodyPr wrap="square" rtlCol="0">
            <a:spAutoFit/>
          </a:bodyPr>
          <a:lstStyle/>
          <a:p>
            <a:r>
              <a:rPr lang="zh-TW" altLang="en-US" sz="1000" dirty="0"/>
              <a:t>兰州</a:t>
            </a:r>
            <a:endParaRPr lang="en-US" sz="1000" dirty="0"/>
          </a:p>
        </p:txBody>
      </p:sp>
      <p:sp>
        <p:nvSpPr>
          <p:cNvPr id="19" name="文字方塊 18"/>
          <p:cNvSpPr txBox="1"/>
          <p:nvPr/>
        </p:nvSpPr>
        <p:spPr>
          <a:xfrm>
            <a:off x="3019614" y="1554641"/>
            <a:ext cx="773084" cy="246221"/>
          </a:xfrm>
          <a:prstGeom prst="rect">
            <a:avLst/>
          </a:prstGeom>
          <a:noFill/>
        </p:spPr>
        <p:txBody>
          <a:bodyPr wrap="square" rtlCol="0">
            <a:spAutoFit/>
          </a:bodyPr>
          <a:lstStyle/>
          <a:p>
            <a:r>
              <a:rPr lang="zh-TW" altLang="en-US" sz="1000" dirty="0"/>
              <a:t>乌鲁木齐</a:t>
            </a:r>
            <a:endParaRPr lang="en-US" sz="1000" dirty="0"/>
          </a:p>
        </p:txBody>
      </p:sp>
      <p:sp>
        <p:nvSpPr>
          <p:cNvPr id="20" name="文字方塊 19"/>
          <p:cNvSpPr txBox="1"/>
          <p:nvPr/>
        </p:nvSpPr>
        <p:spPr>
          <a:xfrm>
            <a:off x="6619701" y="1210934"/>
            <a:ext cx="773084" cy="246221"/>
          </a:xfrm>
          <a:prstGeom prst="rect">
            <a:avLst/>
          </a:prstGeom>
          <a:noFill/>
        </p:spPr>
        <p:txBody>
          <a:bodyPr wrap="square" rtlCol="0">
            <a:spAutoFit/>
          </a:bodyPr>
          <a:lstStyle/>
          <a:p>
            <a:r>
              <a:rPr lang="zh-TW" altLang="en-US" sz="1000" dirty="0"/>
              <a:t>哈尔滨</a:t>
            </a:r>
            <a:endParaRPr lang="en-US" sz="1000" dirty="0"/>
          </a:p>
        </p:txBody>
      </p:sp>
      <p:sp>
        <p:nvSpPr>
          <p:cNvPr id="21" name="文字方塊 20"/>
          <p:cNvSpPr txBox="1"/>
          <p:nvPr/>
        </p:nvSpPr>
        <p:spPr>
          <a:xfrm>
            <a:off x="5815460" y="2071582"/>
            <a:ext cx="773084" cy="246221"/>
          </a:xfrm>
          <a:prstGeom prst="rect">
            <a:avLst/>
          </a:prstGeom>
          <a:noFill/>
        </p:spPr>
        <p:txBody>
          <a:bodyPr wrap="square" rtlCol="0">
            <a:spAutoFit/>
          </a:bodyPr>
          <a:lstStyle/>
          <a:p>
            <a:r>
              <a:rPr lang="zh-TW" altLang="en-US" sz="1000" dirty="0"/>
              <a:t>北京</a:t>
            </a:r>
            <a:endParaRPr lang="en-US" sz="1000" dirty="0"/>
          </a:p>
        </p:txBody>
      </p:sp>
      <p:sp>
        <p:nvSpPr>
          <p:cNvPr id="22" name="文字方塊 21"/>
          <p:cNvSpPr txBox="1"/>
          <p:nvPr/>
        </p:nvSpPr>
        <p:spPr>
          <a:xfrm>
            <a:off x="6233159" y="3253347"/>
            <a:ext cx="773084" cy="246221"/>
          </a:xfrm>
          <a:prstGeom prst="rect">
            <a:avLst/>
          </a:prstGeom>
          <a:noFill/>
        </p:spPr>
        <p:txBody>
          <a:bodyPr wrap="square" rtlCol="0">
            <a:spAutoFit/>
          </a:bodyPr>
          <a:lstStyle/>
          <a:p>
            <a:r>
              <a:rPr lang="zh-TW" altLang="en-US" sz="1000" dirty="0"/>
              <a:t>上海</a:t>
            </a:r>
            <a:endParaRPr lang="en-US" sz="1000" dirty="0"/>
          </a:p>
        </p:txBody>
      </p:sp>
      <p:sp>
        <p:nvSpPr>
          <p:cNvPr id="23" name="文字方塊 22"/>
          <p:cNvSpPr txBox="1"/>
          <p:nvPr/>
        </p:nvSpPr>
        <p:spPr>
          <a:xfrm>
            <a:off x="5691047" y="3278486"/>
            <a:ext cx="773084" cy="246221"/>
          </a:xfrm>
          <a:prstGeom prst="rect">
            <a:avLst/>
          </a:prstGeom>
          <a:noFill/>
        </p:spPr>
        <p:txBody>
          <a:bodyPr wrap="square" rtlCol="0">
            <a:spAutoFit/>
          </a:bodyPr>
          <a:lstStyle/>
          <a:p>
            <a:r>
              <a:rPr lang="zh-TW" altLang="en-US" sz="1000" dirty="0"/>
              <a:t>武汉</a:t>
            </a:r>
            <a:endParaRPr lang="en-US" sz="1000" dirty="0"/>
          </a:p>
        </p:txBody>
      </p:sp>
      <p:sp>
        <p:nvSpPr>
          <p:cNvPr id="24" name="文字方塊 23"/>
          <p:cNvSpPr txBox="1"/>
          <p:nvPr/>
        </p:nvSpPr>
        <p:spPr>
          <a:xfrm>
            <a:off x="4445197" y="3959593"/>
            <a:ext cx="773084" cy="246221"/>
          </a:xfrm>
          <a:prstGeom prst="rect">
            <a:avLst/>
          </a:prstGeom>
          <a:noFill/>
        </p:spPr>
        <p:txBody>
          <a:bodyPr wrap="square" rtlCol="0">
            <a:spAutoFit/>
          </a:bodyPr>
          <a:lstStyle/>
          <a:p>
            <a:r>
              <a:rPr lang="zh-TW" altLang="en-US" sz="1000" dirty="0"/>
              <a:t>昆明</a:t>
            </a:r>
            <a:endParaRPr lang="en-US" sz="1000" dirty="0"/>
          </a:p>
        </p:txBody>
      </p:sp>
      <p:sp>
        <p:nvSpPr>
          <p:cNvPr id="25" name="文字方塊 24"/>
          <p:cNvSpPr txBox="1"/>
          <p:nvPr/>
        </p:nvSpPr>
        <p:spPr>
          <a:xfrm>
            <a:off x="5660334" y="4183245"/>
            <a:ext cx="773084" cy="246221"/>
          </a:xfrm>
          <a:prstGeom prst="rect">
            <a:avLst/>
          </a:prstGeom>
          <a:noFill/>
        </p:spPr>
        <p:txBody>
          <a:bodyPr wrap="square" rtlCol="0">
            <a:spAutoFit/>
          </a:bodyPr>
          <a:lstStyle/>
          <a:p>
            <a:r>
              <a:rPr lang="zh-TW" altLang="en-US" sz="1000" dirty="0"/>
              <a:t>广州</a:t>
            </a:r>
            <a:endParaRPr lang="en-US" sz="1000" dirty="0"/>
          </a:p>
        </p:txBody>
      </p:sp>
      <p:sp>
        <p:nvSpPr>
          <p:cNvPr id="26" name="文字方塊 25"/>
          <p:cNvSpPr txBox="1"/>
          <p:nvPr/>
        </p:nvSpPr>
        <p:spPr>
          <a:xfrm>
            <a:off x="2527069" y="2048091"/>
            <a:ext cx="1463040" cy="382385"/>
          </a:xfrm>
          <a:prstGeom prst="rect">
            <a:avLst/>
          </a:prstGeom>
          <a:noFill/>
        </p:spPr>
        <p:txBody>
          <a:bodyPr wrap="square" rtlCol="0">
            <a:spAutoFit/>
          </a:bodyPr>
          <a:lstStyle/>
          <a:p>
            <a:r>
              <a:rPr lang="zh-TW" altLang="en-US" b="1" dirty="0"/>
              <a:t>暖温带</a:t>
            </a:r>
            <a:endParaRPr lang="en-US" b="1" dirty="0"/>
          </a:p>
        </p:txBody>
      </p:sp>
      <p:sp>
        <p:nvSpPr>
          <p:cNvPr id="27" name="文字方塊 26"/>
          <p:cNvSpPr txBox="1"/>
          <p:nvPr/>
        </p:nvSpPr>
        <p:spPr>
          <a:xfrm>
            <a:off x="5218281" y="2785148"/>
            <a:ext cx="1463040" cy="382385"/>
          </a:xfrm>
          <a:prstGeom prst="rect">
            <a:avLst/>
          </a:prstGeom>
          <a:noFill/>
        </p:spPr>
        <p:txBody>
          <a:bodyPr wrap="square" rtlCol="0">
            <a:spAutoFit/>
          </a:bodyPr>
          <a:lstStyle/>
          <a:p>
            <a:r>
              <a:rPr lang="zh-TW" altLang="en-US" b="1" dirty="0"/>
              <a:t>暖温带</a:t>
            </a:r>
            <a:endParaRPr lang="en-US" b="1" dirty="0"/>
          </a:p>
        </p:txBody>
      </p:sp>
      <p:sp>
        <p:nvSpPr>
          <p:cNvPr id="28" name="文字方塊 27"/>
          <p:cNvSpPr txBox="1"/>
          <p:nvPr/>
        </p:nvSpPr>
        <p:spPr>
          <a:xfrm>
            <a:off x="2982157" y="1294182"/>
            <a:ext cx="1463040" cy="307777"/>
          </a:xfrm>
          <a:prstGeom prst="rect">
            <a:avLst/>
          </a:prstGeom>
          <a:noFill/>
        </p:spPr>
        <p:txBody>
          <a:bodyPr wrap="square" rtlCol="0">
            <a:spAutoFit/>
          </a:bodyPr>
          <a:lstStyle/>
          <a:p>
            <a:r>
              <a:rPr lang="zh-TW" altLang="en-US" sz="1400" b="1" dirty="0"/>
              <a:t>中温带</a:t>
            </a:r>
            <a:endParaRPr lang="en-US" sz="1400" b="1" dirty="0"/>
          </a:p>
        </p:txBody>
      </p:sp>
      <p:sp>
        <p:nvSpPr>
          <p:cNvPr id="29" name="文字方塊 28"/>
          <p:cNvSpPr txBox="1"/>
          <p:nvPr/>
        </p:nvSpPr>
        <p:spPr>
          <a:xfrm>
            <a:off x="5857024" y="1686424"/>
            <a:ext cx="1463040" cy="307777"/>
          </a:xfrm>
          <a:prstGeom prst="rect">
            <a:avLst/>
          </a:prstGeom>
          <a:noFill/>
        </p:spPr>
        <p:txBody>
          <a:bodyPr wrap="square" rtlCol="0">
            <a:spAutoFit/>
          </a:bodyPr>
          <a:lstStyle/>
          <a:p>
            <a:r>
              <a:rPr lang="zh-TW" altLang="en-US" sz="1400" b="1" dirty="0"/>
              <a:t>中温带</a:t>
            </a:r>
            <a:endParaRPr lang="en-US" sz="1400" b="1" dirty="0"/>
          </a:p>
        </p:txBody>
      </p:sp>
      <p:sp>
        <p:nvSpPr>
          <p:cNvPr id="30" name="文字方塊 29"/>
          <p:cNvSpPr txBox="1"/>
          <p:nvPr/>
        </p:nvSpPr>
        <p:spPr>
          <a:xfrm>
            <a:off x="5033648" y="3740135"/>
            <a:ext cx="1463040" cy="382385"/>
          </a:xfrm>
          <a:prstGeom prst="rect">
            <a:avLst/>
          </a:prstGeom>
          <a:noFill/>
        </p:spPr>
        <p:txBody>
          <a:bodyPr wrap="square" rtlCol="0">
            <a:spAutoFit/>
          </a:bodyPr>
          <a:lstStyle/>
          <a:p>
            <a:r>
              <a:rPr lang="zh-TW" altLang="en-US" b="1" dirty="0"/>
              <a:t>亚热带</a:t>
            </a:r>
            <a:endParaRPr lang="en-US" b="1" dirty="0"/>
          </a:p>
        </p:txBody>
      </p:sp>
      <p:sp>
        <p:nvSpPr>
          <p:cNvPr id="31" name="Speech Bubble: Rectangle 8">
            <a:extLst>
              <a:ext uri="{FF2B5EF4-FFF2-40B4-BE49-F238E27FC236}">
                <a16:creationId xmlns:a16="http://schemas.microsoft.com/office/drawing/2014/main" id="{1DEFAA00-DC5A-4315-9F7B-B7B6A6C25A57}"/>
              </a:ext>
            </a:extLst>
          </p:cNvPr>
          <p:cNvSpPr/>
          <p:nvPr/>
        </p:nvSpPr>
        <p:spPr>
          <a:xfrm>
            <a:off x="4166313" y="675262"/>
            <a:ext cx="1722268" cy="435006"/>
          </a:xfrm>
          <a:prstGeom prst="wedgeRectCallout">
            <a:avLst>
              <a:gd name="adj1" fmla="val 71951"/>
              <a:gd name="adj2" fmla="val -1505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积温</a:t>
            </a:r>
            <a:r>
              <a:rPr lang="en-HK" altLang="zh-TW" sz="1400" dirty="0">
                <a:solidFill>
                  <a:schemeClr val="tx1"/>
                </a:solidFill>
              </a:rPr>
              <a:t>: &lt;1600℃  </a:t>
            </a:r>
            <a:endParaRPr lang="en-HK" sz="1400" dirty="0">
              <a:solidFill>
                <a:schemeClr val="tx1"/>
              </a:solidFill>
            </a:endParaRPr>
          </a:p>
        </p:txBody>
      </p:sp>
      <p:sp>
        <p:nvSpPr>
          <p:cNvPr id="32" name="文字方塊 31"/>
          <p:cNvSpPr txBox="1"/>
          <p:nvPr/>
        </p:nvSpPr>
        <p:spPr>
          <a:xfrm>
            <a:off x="6020289" y="592991"/>
            <a:ext cx="1463040" cy="276999"/>
          </a:xfrm>
          <a:prstGeom prst="rect">
            <a:avLst/>
          </a:prstGeom>
          <a:noFill/>
        </p:spPr>
        <p:txBody>
          <a:bodyPr wrap="square" rtlCol="0">
            <a:spAutoFit/>
          </a:bodyPr>
          <a:lstStyle/>
          <a:p>
            <a:r>
              <a:rPr lang="zh-TW" altLang="en-US" sz="1200" b="1" dirty="0"/>
              <a:t>寒温带</a:t>
            </a:r>
            <a:endParaRPr lang="en-US" sz="1200" b="1" dirty="0"/>
          </a:p>
        </p:txBody>
      </p:sp>
      <p:sp>
        <p:nvSpPr>
          <p:cNvPr id="33" name="文字方塊 32"/>
          <p:cNvSpPr txBox="1"/>
          <p:nvPr/>
        </p:nvSpPr>
        <p:spPr>
          <a:xfrm>
            <a:off x="5391821" y="4862534"/>
            <a:ext cx="1463040" cy="276999"/>
          </a:xfrm>
          <a:prstGeom prst="rect">
            <a:avLst/>
          </a:prstGeom>
          <a:noFill/>
        </p:spPr>
        <p:txBody>
          <a:bodyPr wrap="square" rtlCol="0">
            <a:spAutoFit/>
          </a:bodyPr>
          <a:lstStyle/>
          <a:p>
            <a:r>
              <a:rPr lang="zh-TW" altLang="en-US" sz="1200" b="1" dirty="0"/>
              <a:t>热带</a:t>
            </a:r>
            <a:endParaRPr lang="en-US" sz="1200" b="1" dirty="0"/>
          </a:p>
        </p:txBody>
      </p:sp>
      <p:sp>
        <p:nvSpPr>
          <p:cNvPr id="34" name="文字方塊 33"/>
          <p:cNvSpPr txBox="1"/>
          <p:nvPr/>
        </p:nvSpPr>
        <p:spPr>
          <a:xfrm>
            <a:off x="4219093" y="4515671"/>
            <a:ext cx="1463040" cy="276999"/>
          </a:xfrm>
          <a:prstGeom prst="rect">
            <a:avLst/>
          </a:prstGeom>
          <a:noFill/>
        </p:spPr>
        <p:txBody>
          <a:bodyPr wrap="square" rtlCol="0">
            <a:spAutoFit/>
          </a:bodyPr>
          <a:lstStyle/>
          <a:p>
            <a:r>
              <a:rPr lang="zh-TW" altLang="en-US" sz="1200" b="1" dirty="0"/>
              <a:t>热带</a:t>
            </a:r>
            <a:endParaRPr lang="en-US" sz="1200" b="1" dirty="0"/>
          </a:p>
        </p:txBody>
      </p:sp>
      <p:sp>
        <p:nvSpPr>
          <p:cNvPr id="35" name="Speech Bubble: Rectangle 7">
            <a:extLst>
              <a:ext uri="{FF2B5EF4-FFF2-40B4-BE49-F238E27FC236}">
                <a16:creationId xmlns:a16="http://schemas.microsoft.com/office/drawing/2014/main" id="{47573813-48C6-4CB4-B16B-38AF7CE0D7C4}"/>
              </a:ext>
            </a:extLst>
          </p:cNvPr>
          <p:cNvSpPr/>
          <p:nvPr/>
        </p:nvSpPr>
        <p:spPr>
          <a:xfrm>
            <a:off x="7304709" y="1278343"/>
            <a:ext cx="1722268" cy="435006"/>
          </a:xfrm>
          <a:prstGeom prst="wedgeRectCallout">
            <a:avLst>
              <a:gd name="adj1" fmla="val -75786"/>
              <a:gd name="adj2" fmla="val 4773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积温</a:t>
            </a:r>
            <a:r>
              <a:rPr lang="en-HK" altLang="zh-TW" sz="1400" dirty="0">
                <a:solidFill>
                  <a:schemeClr val="tx1"/>
                </a:solidFill>
              </a:rPr>
              <a:t>: 1600-3400℃  </a:t>
            </a:r>
            <a:endParaRPr lang="en-HK" sz="1400" dirty="0">
              <a:solidFill>
                <a:schemeClr val="tx1"/>
              </a:solidFill>
            </a:endParaRPr>
          </a:p>
        </p:txBody>
      </p:sp>
      <p:sp>
        <p:nvSpPr>
          <p:cNvPr id="36" name="Speech Bubble: Rectangle 6">
            <a:extLst>
              <a:ext uri="{FF2B5EF4-FFF2-40B4-BE49-F238E27FC236}">
                <a16:creationId xmlns:a16="http://schemas.microsoft.com/office/drawing/2014/main" id="{8E9C2718-B377-44A4-AACD-962EEB4F69C4}"/>
              </a:ext>
            </a:extLst>
          </p:cNvPr>
          <p:cNvSpPr/>
          <p:nvPr/>
        </p:nvSpPr>
        <p:spPr>
          <a:xfrm>
            <a:off x="6883115" y="2347539"/>
            <a:ext cx="1722268" cy="435006"/>
          </a:xfrm>
          <a:prstGeom prst="wedgeRectCallout">
            <a:avLst>
              <a:gd name="adj1" fmla="val -95575"/>
              <a:gd name="adj2" fmla="val 7066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积温</a:t>
            </a:r>
            <a:r>
              <a:rPr lang="en-HK" altLang="zh-TW" sz="1400" dirty="0">
                <a:solidFill>
                  <a:schemeClr val="tx1"/>
                </a:solidFill>
              </a:rPr>
              <a:t>: 3400-4500℃  </a:t>
            </a:r>
            <a:endParaRPr lang="en-HK" sz="1400" dirty="0">
              <a:solidFill>
                <a:schemeClr val="tx1"/>
              </a:solidFill>
            </a:endParaRPr>
          </a:p>
        </p:txBody>
      </p:sp>
      <p:sp>
        <p:nvSpPr>
          <p:cNvPr id="37" name="Speech Bubble: Rectangle 5">
            <a:extLst>
              <a:ext uri="{FF2B5EF4-FFF2-40B4-BE49-F238E27FC236}">
                <a16:creationId xmlns:a16="http://schemas.microsoft.com/office/drawing/2014/main" id="{A755CC5D-9A86-49D0-A82D-A2F0767E969B}"/>
              </a:ext>
            </a:extLst>
          </p:cNvPr>
          <p:cNvSpPr/>
          <p:nvPr/>
        </p:nvSpPr>
        <p:spPr>
          <a:xfrm>
            <a:off x="7085139" y="3303681"/>
            <a:ext cx="1722268" cy="435006"/>
          </a:xfrm>
          <a:prstGeom prst="wedgeRectCallout">
            <a:avLst>
              <a:gd name="adj1" fmla="val -95575"/>
              <a:gd name="adj2" fmla="val 7066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积温</a:t>
            </a:r>
            <a:r>
              <a:rPr lang="en-HK" altLang="zh-TW" sz="1400" dirty="0">
                <a:solidFill>
                  <a:schemeClr val="tx1"/>
                </a:solidFill>
              </a:rPr>
              <a:t>: 4500-8000℃  </a:t>
            </a:r>
            <a:endParaRPr lang="en-HK" sz="1400" dirty="0">
              <a:solidFill>
                <a:schemeClr val="tx1"/>
              </a:solidFill>
            </a:endParaRPr>
          </a:p>
        </p:txBody>
      </p:sp>
      <p:sp>
        <p:nvSpPr>
          <p:cNvPr id="38" name="Speech Bubble: Rectangle 4">
            <a:extLst>
              <a:ext uri="{FF2B5EF4-FFF2-40B4-BE49-F238E27FC236}">
                <a16:creationId xmlns:a16="http://schemas.microsoft.com/office/drawing/2014/main" id="{756630B1-05EB-DB41-91A3-11442578E603}"/>
              </a:ext>
            </a:extLst>
          </p:cNvPr>
          <p:cNvSpPr/>
          <p:nvPr/>
        </p:nvSpPr>
        <p:spPr>
          <a:xfrm>
            <a:off x="5283975" y="5200804"/>
            <a:ext cx="1722268" cy="435006"/>
          </a:xfrm>
          <a:prstGeom prst="wedgeRectCallout">
            <a:avLst>
              <a:gd name="adj1" fmla="val -42000"/>
              <a:gd name="adj2" fmla="val -8221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积温</a:t>
            </a:r>
            <a:r>
              <a:rPr lang="en-HK" altLang="zh-TW" sz="1400" dirty="0">
                <a:solidFill>
                  <a:schemeClr val="tx1"/>
                </a:solidFill>
              </a:rPr>
              <a:t>: &gt;8000℃  </a:t>
            </a:r>
            <a:endParaRPr lang="en-HK" sz="1400" dirty="0">
              <a:solidFill>
                <a:schemeClr val="tx1"/>
              </a:solidFill>
            </a:endParaRPr>
          </a:p>
        </p:txBody>
      </p:sp>
      <p:sp>
        <p:nvSpPr>
          <p:cNvPr id="39" name="文字方塊 38"/>
          <p:cNvSpPr txBox="1"/>
          <p:nvPr/>
        </p:nvSpPr>
        <p:spPr>
          <a:xfrm>
            <a:off x="2121249" y="3890856"/>
            <a:ext cx="1147156" cy="1277273"/>
          </a:xfrm>
          <a:prstGeom prst="rect">
            <a:avLst/>
          </a:prstGeom>
          <a:noFill/>
        </p:spPr>
        <p:txBody>
          <a:bodyPr wrap="square" rtlCol="0">
            <a:spAutoFit/>
          </a:bodyPr>
          <a:lstStyle/>
          <a:p>
            <a:r>
              <a:rPr lang="zh-TW" altLang="en-US" sz="1100" dirty="0"/>
              <a:t>热带</a:t>
            </a:r>
            <a:endParaRPr lang="en-US" altLang="zh-TW" sz="1100" dirty="0"/>
          </a:p>
          <a:p>
            <a:r>
              <a:rPr lang="zh-TW" altLang="en-US" sz="1100" dirty="0"/>
              <a:t>亚热带</a:t>
            </a:r>
            <a:endParaRPr lang="en-US" altLang="zh-TW" sz="1100" dirty="0"/>
          </a:p>
          <a:p>
            <a:r>
              <a:rPr lang="zh-TW" altLang="en-US" sz="1100" dirty="0"/>
              <a:t>暖温带</a:t>
            </a:r>
            <a:endParaRPr lang="en-US" altLang="zh-TW" sz="1100" dirty="0"/>
          </a:p>
          <a:p>
            <a:r>
              <a:rPr lang="zh-TW" altLang="en-US" sz="1100" dirty="0"/>
              <a:t>中温带</a:t>
            </a:r>
            <a:endParaRPr lang="en-US" altLang="zh-TW" sz="1100" dirty="0"/>
          </a:p>
          <a:p>
            <a:r>
              <a:rPr lang="zh-TW" altLang="en-US" sz="1100" dirty="0"/>
              <a:t>寒温带</a:t>
            </a:r>
            <a:endParaRPr lang="en-US" altLang="zh-TW" sz="1100" dirty="0"/>
          </a:p>
          <a:p>
            <a:r>
              <a:rPr lang="zh-TW" altLang="en-US" sz="1100" dirty="0"/>
              <a:t>高原气候区</a:t>
            </a:r>
            <a:endParaRPr lang="en-US" altLang="zh-TW" sz="1100" dirty="0"/>
          </a:p>
          <a:p>
            <a:endParaRPr lang="en-US" sz="1100" dirty="0"/>
          </a:p>
        </p:txBody>
      </p:sp>
    </p:spTree>
    <p:extLst>
      <p:ext uri="{BB962C8B-B14F-4D97-AF65-F5344CB8AC3E}">
        <p14:creationId xmlns:p14="http://schemas.microsoft.com/office/powerpoint/2010/main" val="397308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DD2B-482A-484C-BDE1-0CDF3432E6AD}"/>
              </a:ext>
            </a:extLst>
          </p:cNvPr>
          <p:cNvSpPr>
            <a:spLocks noGrp="1"/>
          </p:cNvSpPr>
          <p:nvPr>
            <p:ph type="title"/>
          </p:nvPr>
        </p:nvSpPr>
        <p:spPr>
          <a:xfrm>
            <a:off x="685332" y="618518"/>
            <a:ext cx="7773338" cy="686499"/>
          </a:xfrm>
        </p:spPr>
        <p:txBody>
          <a:bodyPr/>
          <a:lstStyle/>
          <a:p>
            <a:r>
              <a:rPr lang="zh-TW" altLang="en-US" b="1" u="sng" dirty="0">
                <a:solidFill>
                  <a:srgbClr val="0070C0"/>
                </a:solidFill>
              </a:rPr>
              <a:t>降水分布</a:t>
            </a:r>
            <a:endParaRPr lang="en-HK" b="1" u="sng" dirty="0">
              <a:solidFill>
                <a:srgbClr val="0070C0"/>
              </a:solidFill>
            </a:endParaRPr>
          </a:p>
        </p:txBody>
      </p:sp>
      <p:sp>
        <p:nvSpPr>
          <p:cNvPr id="3" name="Content Placeholder 2">
            <a:extLst>
              <a:ext uri="{FF2B5EF4-FFF2-40B4-BE49-F238E27FC236}">
                <a16:creationId xmlns:a16="http://schemas.microsoft.com/office/drawing/2014/main" id="{3ED2A28B-391D-42B1-83D8-ECBB0CBB7084}"/>
              </a:ext>
            </a:extLst>
          </p:cNvPr>
          <p:cNvSpPr>
            <a:spLocks noGrp="1"/>
          </p:cNvSpPr>
          <p:nvPr>
            <p:ph sz="quarter" idx="13"/>
          </p:nvPr>
        </p:nvSpPr>
        <p:spPr>
          <a:xfrm>
            <a:off x="685330" y="1429305"/>
            <a:ext cx="7772870" cy="4361895"/>
          </a:xfrm>
        </p:spPr>
        <p:txBody>
          <a:bodyPr>
            <a:normAutofit fontScale="92500"/>
          </a:bodyPr>
          <a:lstStyle/>
          <a:p>
            <a:r>
              <a:rPr lang="zh-TW" altLang="en-US" sz="3200" dirty="0"/>
              <a:t>我国的降水季节特征是南方雨季开始早，结束晚，雨季长并集中在</a:t>
            </a:r>
            <a:r>
              <a:rPr lang="en-US" altLang="zh-TW" sz="3200" dirty="0"/>
              <a:t>5-10</a:t>
            </a:r>
            <a:r>
              <a:rPr lang="zh-TW" altLang="en-US" sz="3200" dirty="0"/>
              <a:t>月；北方雨季开始晚，结束早，雨季短且集中在</a:t>
            </a:r>
            <a:r>
              <a:rPr lang="en-US" altLang="zh-TW" sz="3200" dirty="0"/>
              <a:t>7-8</a:t>
            </a:r>
            <a:r>
              <a:rPr lang="zh-TW" altLang="en-US" sz="3200" dirty="0"/>
              <a:t>月</a:t>
            </a:r>
            <a:endParaRPr lang="en-HK" altLang="zh-TW" sz="3200" dirty="0"/>
          </a:p>
          <a:p>
            <a:r>
              <a:rPr lang="zh-TW" altLang="en-US" sz="3200" dirty="0"/>
              <a:t>大部分地区均是夏秋多雨，冬春少雨，全国只有台湾东北部是唯一以冬雨为主的地区（冬雨型），该区的冬季降水量占年总量约</a:t>
            </a:r>
            <a:r>
              <a:rPr lang="en-US" altLang="zh-TW" sz="3200" dirty="0"/>
              <a:t>35%</a:t>
            </a:r>
            <a:endParaRPr lang="en-HK" sz="3200" dirty="0"/>
          </a:p>
        </p:txBody>
      </p:sp>
    </p:spTree>
    <p:extLst>
      <p:ext uri="{BB962C8B-B14F-4D97-AF65-F5344CB8AC3E}">
        <p14:creationId xmlns:p14="http://schemas.microsoft.com/office/powerpoint/2010/main" val="149501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6449A3-E428-47BF-9F39-10F1E05239AF}"/>
              </a:ext>
            </a:extLst>
          </p:cNvPr>
          <p:cNvSpPr>
            <a:spLocks noGrp="1"/>
          </p:cNvSpPr>
          <p:nvPr>
            <p:ph sz="quarter" idx="13"/>
          </p:nvPr>
        </p:nvSpPr>
        <p:spPr>
          <a:xfrm>
            <a:off x="685565" y="1100832"/>
            <a:ext cx="7772870" cy="5143130"/>
          </a:xfrm>
        </p:spPr>
        <p:txBody>
          <a:bodyPr>
            <a:normAutofit/>
          </a:bodyPr>
          <a:lstStyle/>
          <a:p>
            <a:r>
              <a:rPr lang="zh-TW" altLang="en-US" sz="3200" dirty="0"/>
              <a:t>我国降水的主来源是太平洋的东南季风和印度洋的西南季风所输送的水汽</a:t>
            </a:r>
            <a:endParaRPr lang="en-HK" altLang="zh-TW" sz="3200" dirty="0"/>
          </a:p>
          <a:p>
            <a:r>
              <a:rPr lang="zh-TW" altLang="en-US" sz="3200" dirty="0"/>
              <a:t>各地区的年降水量差别很大 </a:t>
            </a:r>
            <a:r>
              <a:rPr lang="en-US" altLang="zh-TW" sz="3200" dirty="0"/>
              <a:t>(</a:t>
            </a:r>
            <a:r>
              <a:rPr lang="zh-TW" altLang="en-US" sz="3200" dirty="0"/>
              <a:t>图</a:t>
            </a:r>
            <a:r>
              <a:rPr lang="en-US" altLang="zh-TW" sz="3200" dirty="0"/>
              <a:t>4)</a:t>
            </a:r>
            <a:r>
              <a:rPr lang="zh-TW" altLang="en-US" sz="3200" dirty="0"/>
              <a:t>，大致情况是：沿海多于内陆，南方多于北方，山区多于平原，山地中暖湿空气的迎风坡多于背风坡</a:t>
            </a:r>
            <a:endParaRPr lang="en-HK" altLang="zh-TW" sz="3200" dirty="0"/>
          </a:p>
          <a:p>
            <a:endParaRPr lang="zh-TW" altLang="en-US" sz="3200" dirty="0"/>
          </a:p>
        </p:txBody>
      </p:sp>
    </p:spTree>
    <p:extLst>
      <p:ext uri="{BB962C8B-B14F-4D97-AF65-F5344CB8AC3E}">
        <p14:creationId xmlns:p14="http://schemas.microsoft.com/office/powerpoint/2010/main" val="132487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hqprint">
            <a:extLst>
              <a:ext uri="{28A0092B-C50C-407E-A947-70E740481C1C}">
                <a14:useLocalDpi xmlns:a14="http://schemas.microsoft.com/office/drawing/2010/main" val="0"/>
              </a:ext>
            </a:extLst>
          </a:blip>
          <a:srcRect t="14182" b="31393"/>
          <a:stretch/>
        </p:blipFill>
        <p:spPr>
          <a:xfrm>
            <a:off x="1429000" y="94352"/>
            <a:ext cx="7212282" cy="5552303"/>
          </a:xfrm>
          <a:prstGeom prst="rect">
            <a:avLst/>
          </a:prstGeom>
        </p:spPr>
      </p:pic>
      <p:sp>
        <p:nvSpPr>
          <p:cNvPr id="7" name="TextBox 5">
            <a:extLst>
              <a:ext uri="{FF2B5EF4-FFF2-40B4-BE49-F238E27FC236}">
                <a16:creationId xmlns:a16="http://schemas.microsoft.com/office/drawing/2014/main" id="{A01F41DB-2B3D-E84B-A077-111812718ABC}"/>
              </a:ext>
            </a:extLst>
          </p:cNvPr>
          <p:cNvSpPr txBox="1"/>
          <p:nvPr/>
        </p:nvSpPr>
        <p:spPr>
          <a:xfrm>
            <a:off x="2823956" y="5245501"/>
            <a:ext cx="2039272" cy="307777"/>
          </a:xfrm>
          <a:prstGeom prst="rect">
            <a:avLst/>
          </a:prstGeom>
          <a:noFill/>
        </p:spPr>
        <p:txBody>
          <a:bodyPr wrap="square" rtlCol="0">
            <a:spAutoFit/>
          </a:bodyPr>
          <a:lstStyle/>
          <a:p>
            <a:r>
              <a:rPr lang="en-US" sz="1400" dirty="0"/>
              <a:t>*</a:t>
            </a:r>
            <a:r>
              <a:rPr lang="zh-TW" altLang="en-US" sz="1400" dirty="0"/>
              <a:t>南海诸岛没有数据</a:t>
            </a:r>
            <a:endParaRPr lang="en-US" sz="1400" dirty="0"/>
          </a:p>
        </p:txBody>
      </p:sp>
      <p:sp>
        <p:nvSpPr>
          <p:cNvPr id="8" name="圓角矩形圖說文字 5">
            <a:extLst>
              <a:ext uri="{FF2B5EF4-FFF2-40B4-BE49-F238E27FC236}">
                <a16:creationId xmlns:a16="http://schemas.microsoft.com/office/drawing/2014/main" id="{90B90664-EC6D-4A81-877C-77233167CCDA}"/>
              </a:ext>
            </a:extLst>
          </p:cNvPr>
          <p:cNvSpPr/>
          <p:nvPr/>
        </p:nvSpPr>
        <p:spPr>
          <a:xfrm>
            <a:off x="2118670" y="5812910"/>
            <a:ext cx="6667198" cy="828960"/>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4  </a:t>
            </a:r>
            <a:r>
              <a:rPr lang="zh-TW" altLang="en-US" sz="3000" b="1" dirty="0"/>
              <a:t>我国的年降水量分布图</a:t>
            </a:r>
            <a:endParaRPr lang="en-HK" altLang="zh-TW" sz="3000" b="1" dirty="0"/>
          </a:p>
        </p:txBody>
      </p:sp>
      <p:sp>
        <p:nvSpPr>
          <p:cNvPr id="9" name="文字方塊 8"/>
          <p:cNvSpPr txBox="1"/>
          <p:nvPr/>
        </p:nvSpPr>
        <p:spPr>
          <a:xfrm>
            <a:off x="1828800" y="3948545"/>
            <a:ext cx="1662545" cy="307777"/>
          </a:xfrm>
          <a:prstGeom prst="rect">
            <a:avLst/>
          </a:prstGeom>
          <a:noFill/>
        </p:spPr>
        <p:txBody>
          <a:bodyPr wrap="square" rtlCol="0">
            <a:spAutoFit/>
          </a:bodyPr>
          <a:lstStyle/>
          <a:p>
            <a:r>
              <a:rPr lang="zh-TW" altLang="en-US" sz="1400" dirty="0">
                <a:latin typeface="+mn-ea"/>
              </a:rPr>
              <a:t>年降水量</a:t>
            </a:r>
            <a:r>
              <a:rPr lang="en-US" altLang="zh-TW" sz="1400" dirty="0">
                <a:latin typeface="+mn-ea"/>
              </a:rPr>
              <a:t>(</a:t>
            </a:r>
            <a:r>
              <a:rPr lang="zh-TW" altLang="en-US" sz="1400" dirty="0">
                <a:latin typeface="+mn-ea"/>
              </a:rPr>
              <a:t>毫米</a:t>
            </a:r>
            <a:r>
              <a:rPr lang="en-US" altLang="zh-TW" sz="1400" dirty="0">
                <a:latin typeface="+mn-ea"/>
              </a:rPr>
              <a:t>)</a:t>
            </a:r>
            <a:endParaRPr lang="en-US" sz="1400" dirty="0">
              <a:latin typeface="+mn-ea"/>
            </a:endParaRPr>
          </a:p>
        </p:txBody>
      </p:sp>
    </p:spTree>
    <p:extLst>
      <p:ext uri="{BB962C8B-B14F-4D97-AF65-F5344CB8AC3E}">
        <p14:creationId xmlns:p14="http://schemas.microsoft.com/office/powerpoint/2010/main" val="3175067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A7CD-5737-4F6B-84B6-65C3FB40108F}"/>
              </a:ext>
            </a:extLst>
          </p:cNvPr>
          <p:cNvSpPr>
            <a:spLocks noGrp="1"/>
          </p:cNvSpPr>
          <p:nvPr>
            <p:ph type="title"/>
          </p:nvPr>
        </p:nvSpPr>
        <p:spPr>
          <a:xfrm>
            <a:off x="685332" y="618518"/>
            <a:ext cx="7773338" cy="686499"/>
          </a:xfrm>
        </p:spPr>
        <p:txBody>
          <a:bodyPr/>
          <a:lstStyle/>
          <a:p>
            <a:r>
              <a:rPr lang="zh-TW" altLang="en-US" b="1" u="sng" dirty="0">
                <a:solidFill>
                  <a:srgbClr val="0070C0"/>
                </a:solidFill>
              </a:rPr>
              <a:t>主要的干湿地区分布</a:t>
            </a:r>
            <a:endParaRPr lang="en-HK" b="1" u="sng" dirty="0">
              <a:solidFill>
                <a:srgbClr val="0070C0"/>
              </a:solidFill>
            </a:endParaRPr>
          </a:p>
        </p:txBody>
      </p:sp>
      <p:sp>
        <p:nvSpPr>
          <p:cNvPr id="3" name="Content Placeholder 2">
            <a:extLst>
              <a:ext uri="{FF2B5EF4-FFF2-40B4-BE49-F238E27FC236}">
                <a16:creationId xmlns:a16="http://schemas.microsoft.com/office/drawing/2014/main" id="{5247C352-43B2-4609-BC09-1392B68734E9}"/>
              </a:ext>
            </a:extLst>
          </p:cNvPr>
          <p:cNvSpPr>
            <a:spLocks noGrp="1"/>
          </p:cNvSpPr>
          <p:nvPr>
            <p:ph sz="quarter" idx="13"/>
          </p:nvPr>
        </p:nvSpPr>
        <p:spPr>
          <a:xfrm>
            <a:off x="685330" y="1429305"/>
            <a:ext cx="7772870" cy="5113538"/>
          </a:xfrm>
        </p:spPr>
        <p:txBody>
          <a:bodyPr>
            <a:normAutofit/>
          </a:bodyPr>
          <a:lstStyle/>
          <a:p>
            <a:r>
              <a:rPr lang="zh-TW" altLang="en-US" sz="3200" dirty="0"/>
              <a:t>一个地区的干湿程度，主要由</a:t>
            </a:r>
            <a:r>
              <a:rPr lang="zh-TW" altLang="en-US" sz="3200" b="1" dirty="0"/>
              <a:t>降水量</a:t>
            </a:r>
            <a:r>
              <a:rPr lang="zh-TW" altLang="en-US" sz="3200" dirty="0"/>
              <a:t>和</a:t>
            </a:r>
            <a:r>
              <a:rPr lang="zh-TW" altLang="en-US" sz="3200" b="1" dirty="0"/>
              <a:t>蒸发量</a:t>
            </a:r>
            <a:r>
              <a:rPr lang="zh-TW" altLang="en-US" sz="3200" dirty="0"/>
              <a:t>的对比关系来决定</a:t>
            </a:r>
            <a:endParaRPr lang="en-HK" altLang="zh-TW" sz="3200" dirty="0"/>
          </a:p>
          <a:p>
            <a:r>
              <a:rPr lang="zh-TW" altLang="en-US" sz="3200" dirty="0"/>
              <a:t>各地的干湿状况差异很大，但大致可分为图</a:t>
            </a:r>
            <a:r>
              <a:rPr lang="en-US" altLang="zh-TW" sz="3200" dirty="0"/>
              <a:t>1</a:t>
            </a:r>
            <a:r>
              <a:rPr lang="zh-TW" altLang="en-US" sz="3200" dirty="0"/>
              <a:t>中的</a:t>
            </a:r>
            <a:r>
              <a:rPr lang="zh-TW" altLang="en-US" sz="3200" b="1" dirty="0"/>
              <a:t>四个干湿地区</a:t>
            </a:r>
            <a:r>
              <a:rPr lang="zh-TW" altLang="en-US" sz="3200" dirty="0"/>
              <a:t>：</a:t>
            </a:r>
            <a:r>
              <a:rPr lang="en-US" altLang="zh-TW" sz="3200" dirty="0"/>
              <a:t>1) </a:t>
            </a:r>
            <a:r>
              <a:rPr lang="zh-TW" altLang="en-US" sz="3200" b="1" dirty="0"/>
              <a:t>湿润区</a:t>
            </a:r>
            <a:r>
              <a:rPr lang="zh-TW" altLang="en-US" sz="3200" dirty="0"/>
              <a:t>、</a:t>
            </a:r>
            <a:r>
              <a:rPr lang="en-US" altLang="zh-TW" sz="3200" dirty="0"/>
              <a:t>2) </a:t>
            </a:r>
            <a:r>
              <a:rPr lang="zh-TW" altLang="en-US" sz="3200" b="1" dirty="0"/>
              <a:t>半湿润区</a:t>
            </a:r>
            <a:r>
              <a:rPr lang="zh-TW" altLang="en-US" sz="3200" dirty="0"/>
              <a:t>、</a:t>
            </a:r>
            <a:r>
              <a:rPr lang="en-US" altLang="zh-TW" sz="3200" dirty="0"/>
              <a:t>3) </a:t>
            </a:r>
            <a:r>
              <a:rPr lang="zh-TW" altLang="en-US" sz="3200" b="1" dirty="0"/>
              <a:t>半干旱区</a:t>
            </a:r>
            <a:r>
              <a:rPr lang="zh-TW" altLang="en-US" sz="3200" dirty="0"/>
              <a:t>和 </a:t>
            </a:r>
            <a:r>
              <a:rPr lang="en-US" altLang="zh-TW" sz="3200" dirty="0"/>
              <a:t>4) </a:t>
            </a:r>
            <a:r>
              <a:rPr lang="zh-TW" altLang="en-US" sz="3200" b="1" dirty="0"/>
              <a:t>干旱区</a:t>
            </a:r>
            <a:endParaRPr lang="en-HK" altLang="zh-TW" sz="3200" b="1" dirty="0"/>
          </a:p>
          <a:p>
            <a:r>
              <a:rPr lang="zh-TW" altLang="en-US" sz="3200" dirty="0"/>
              <a:t>一般来说，我国的湿润区及半湿润区的降水量均高于蒸发量；而在半干旱和干旱区，降水量则低于蒸发量</a:t>
            </a:r>
          </a:p>
          <a:p>
            <a:endParaRPr lang="en-HK" sz="3200" dirty="0"/>
          </a:p>
        </p:txBody>
      </p:sp>
    </p:spTree>
    <p:extLst>
      <p:ext uri="{BB962C8B-B14F-4D97-AF65-F5344CB8AC3E}">
        <p14:creationId xmlns:p14="http://schemas.microsoft.com/office/powerpoint/2010/main" val="2249383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141D9914-EC91-4CC7-B4A3-290F953DCA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0714" y="3667219"/>
            <a:ext cx="2392607" cy="1568629"/>
          </a:xfrm>
          <a:prstGeom prst="rect">
            <a:avLst/>
          </a:prstGeom>
        </p:spPr>
      </p:pic>
      <p:sp>
        <p:nvSpPr>
          <p:cNvPr id="10" name="Speech Bubble: Rectangle with Corners Rounded 9">
            <a:extLst>
              <a:ext uri="{FF2B5EF4-FFF2-40B4-BE49-F238E27FC236}">
                <a16:creationId xmlns:a16="http://schemas.microsoft.com/office/drawing/2014/main" id="{6EDED425-217B-49D7-8D93-EDA160872D73}"/>
              </a:ext>
            </a:extLst>
          </p:cNvPr>
          <p:cNvSpPr/>
          <p:nvPr/>
        </p:nvSpPr>
        <p:spPr>
          <a:xfrm>
            <a:off x="140589" y="1128646"/>
            <a:ext cx="2392607" cy="2270672"/>
          </a:xfrm>
          <a:prstGeom prst="wedgeRoundRectCallout">
            <a:avLst>
              <a:gd name="adj1" fmla="val 26719"/>
              <a:gd name="adj2" fmla="val 6718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根据图</a:t>
            </a:r>
            <a:r>
              <a:rPr lang="en-US" altLang="zh-TW" sz="2800" dirty="0">
                <a:solidFill>
                  <a:schemeClr val="tx1"/>
                </a:solidFill>
              </a:rPr>
              <a:t>5</a:t>
            </a:r>
            <a:r>
              <a:rPr lang="zh-TW" altLang="en-US" sz="2800" dirty="0">
                <a:solidFill>
                  <a:schemeClr val="tx1"/>
                </a:solidFill>
              </a:rPr>
              <a:t>，着学生描述我国主要的干湿地区分布</a:t>
            </a:r>
            <a:endParaRPr lang="en-HK" sz="2800" dirty="0">
              <a:solidFill>
                <a:schemeClr val="tx1"/>
              </a:solidFill>
            </a:endParaRPr>
          </a:p>
        </p:txBody>
      </p:sp>
      <p:pic>
        <p:nvPicPr>
          <p:cNvPr id="15" name="圖片 14"/>
          <p:cNvPicPr>
            <a:picLocks noChangeAspect="1"/>
          </p:cNvPicPr>
          <p:nvPr/>
        </p:nvPicPr>
        <p:blipFill rotWithShape="1">
          <a:blip r:embed="rId3" cstate="hqprint">
            <a:extLst>
              <a:ext uri="{28A0092B-C50C-407E-A947-70E740481C1C}">
                <a14:useLocalDpi xmlns:a14="http://schemas.microsoft.com/office/drawing/2010/main" val="0"/>
              </a:ext>
            </a:extLst>
          </a:blip>
          <a:srcRect t="10909" b="31152"/>
          <a:stretch/>
        </p:blipFill>
        <p:spPr>
          <a:xfrm>
            <a:off x="2748656" y="316574"/>
            <a:ext cx="6105050" cy="5003469"/>
          </a:xfrm>
          <a:prstGeom prst="rect">
            <a:avLst/>
          </a:prstGeom>
        </p:spPr>
      </p:pic>
      <p:sp>
        <p:nvSpPr>
          <p:cNvPr id="16" name="TextBox 5">
            <a:extLst>
              <a:ext uri="{FF2B5EF4-FFF2-40B4-BE49-F238E27FC236}">
                <a16:creationId xmlns:a16="http://schemas.microsoft.com/office/drawing/2014/main" id="{21D3891A-2DAB-4B43-ABC3-B7B3F482817F}"/>
              </a:ext>
            </a:extLst>
          </p:cNvPr>
          <p:cNvSpPr txBox="1"/>
          <p:nvPr/>
        </p:nvSpPr>
        <p:spPr>
          <a:xfrm>
            <a:off x="6068271" y="2619704"/>
            <a:ext cx="1438182" cy="461665"/>
          </a:xfrm>
          <a:prstGeom prst="rect">
            <a:avLst/>
          </a:prstGeom>
          <a:noFill/>
        </p:spPr>
        <p:txBody>
          <a:bodyPr wrap="square" rtlCol="0">
            <a:spAutoFit/>
          </a:bodyPr>
          <a:lstStyle/>
          <a:p>
            <a:pPr algn="ctr"/>
            <a:r>
              <a:rPr lang="zh-TW" altLang="en-US" sz="1200" b="1" dirty="0"/>
              <a:t>年降水量</a:t>
            </a:r>
            <a:endParaRPr lang="en-US" altLang="zh-TW" sz="1200" b="1" dirty="0"/>
          </a:p>
          <a:p>
            <a:pPr algn="ctr"/>
            <a:r>
              <a:rPr lang="en-US" altLang="zh-TW" sz="1200" b="1" dirty="0"/>
              <a:t>&gt;400</a:t>
            </a:r>
            <a:r>
              <a:rPr lang="zh-TW" altLang="en-US" sz="1200" b="1" dirty="0"/>
              <a:t>毫米</a:t>
            </a:r>
            <a:endParaRPr lang="en-HK" sz="1200" b="1" dirty="0"/>
          </a:p>
        </p:txBody>
      </p:sp>
      <p:sp>
        <p:nvSpPr>
          <p:cNvPr id="17" name="TextBox 4">
            <a:extLst>
              <a:ext uri="{FF2B5EF4-FFF2-40B4-BE49-F238E27FC236}">
                <a16:creationId xmlns:a16="http://schemas.microsoft.com/office/drawing/2014/main" id="{A0F16FA0-8C12-4477-A4E0-C529979C5087}"/>
              </a:ext>
            </a:extLst>
          </p:cNvPr>
          <p:cNvSpPr txBox="1"/>
          <p:nvPr/>
        </p:nvSpPr>
        <p:spPr>
          <a:xfrm>
            <a:off x="5528615" y="3459706"/>
            <a:ext cx="1438182" cy="523220"/>
          </a:xfrm>
          <a:prstGeom prst="rect">
            <a:avLst/>
          </a:prstGeom>
          <a:noFill/>
        </p:spPr>
        <p:txBody>
          <a:bodyPr wrap="square" rtlCol="0">
            <a:spAutoFit/>
          </a:bodyPr>
          <a:lstStyle/>
          <a:p>
            <a:pPr algn="ctr"/>
            <a:r>
              <a:rPr lang="zh-TW" altLang="en-US" sz="1400" b="1" dirty="0"/>
              <a:t>年降水量</a:t>
            </a:r>
            <a:r>
              <a:rPr lang="en-US" altLang="zh-TW" sz="1400" b="1" dirty="0"/>
              <a:t>&gt;800</a:t>
            </a:r>
            <a:r>
              <a:rPr lang="zh-TW" altLang="en-US" sz="1400" b="1" dirty="0"/>
              <a:t>毫米</a:t>
            </a:r>
            <a:endParaRPr lang="en-HK" sz="1400" b="1" dirty="0"/>
          </a:p>
        </p:txBody>
      </p:sp>
      <p:sp>
        <p:nvSpPr>
          <p:cNvPr id="18" name="TextBox 7">
            <a:extLst>
              <a:ext uri="{FF2B5EF4-FFF2-40B4-BE49-F238E27FC236}">
                <a16:creationId xmlns:a16="http://schemas.microsoft.com/office/drawing/2014/main" id="{0586B332-7960-4AED-A28A-14E089EBED1A}"/>
              </a:ext>
            </a:extLst>
          </p:cNvPr>
          <p:cNvSpPr txBox="1"/>
          <p:nvPr/>
        </p:nvSpPr>
        <p:spPr>
          <a:xfrm>
            <a:off x="3374240" y="2096484"/>
            <a:ext cx="1438182" cy="523220"/>
          </a:xfrm>
          <a:prstGeom prst="rect">
            <a:avLst/>
          </a:prstGeom>
          <a:noFill/>
        </p:spPr>
        <p:txBody>
          <a:bodyPr wrap="square" rtlCol="0">
            <a:spAutoFit/>
          </a:bodyPr>
          <a:lstStyle/>
          <a:p>
            <a:pPr algn="ctr"/>
            <a:r>
              <a:rPr lang="zh-TW" altLang="en-US" sz="1400" b="1" dirty="0"/>
              <a:t>年降水量</a:t>
            </a:r>
            <a:r>
              <a:rPr lang="en-US" altLang="zh-TW" sz="1400" b="1" dirty="0"/>
              <a:t>&lt;200</a:t>
            </a:r>
            <a:r>
              <a:rPr lang="zh-TW" altLang="en-US" sz="1400" b="1" dirty="0"/>
              <a:t>毫米</a:t>
            </a:r>
            <a:endParaRPr lang="en-HK" sz="1400" b="1" dirty="0"/>
          </a:p>
        </p:txBody>
      </p:sp>
      <p:sp>
        <p:nvSpPr>
          <p:cNvPr id="19" name="TextBox 6">
            <a:extLst>
              <a:ext uri="{FF2B5EF4-FFF2-40B4-BE49-F238E27FC236}">
                <a16:creationId xmlns:a16="http://schemas.microsoft.com/office/drawing/2014/main" id="{09C8C984-1573-4E46-AA8A-CF4CB4EAC049}"/>
              </a:ext>
            </a:extLst>
          </p:cNvPr>
          <p:cNvSpPr txBox="1"/>
          <p:nvPr/>
        </p:nvSpPr>
        <p:spPr>
          <a:xfrm>
            <a:off x="3449781" y="2850536"/>
            <a:ext cx="1438182" cy="523220"/>
          </a:xfrm>
          <a:prstGeom prst="rect">
            <a:avLst/>
          </a:prstGeom>
          <a:noFill/>
        </p:spPr>
        <p:txBody>
          <a:bodyPr wrap="square" rtlCol="0">
            <a:spAutoFit/>
          </a:bodyPr>
          <a:lstStyle/>
          <a:p>
            <a:pPr algn="ctr"/>
            <a:r>
              <a:rPr lang="zh-TW" altLang="en-US" sz="1400" b="1" dirty="0"/>
              <a:t>年降水量</a:t>
            </a:r>
            <a:r>
              <a:rPr lang="en-US" altLang="zh-TW" sz="1400" b="1" dirty="0"/>
              <a:t>&lt;400</a:t>
            </a:r>
            <a:r>
              <a:rPr lang="zh-TW" altLang="en-US" sz="1400" b="1" dirty="0"/>
              <a:t>毫米</a:t>
            </a:r>
            <a:endParaRPr lang="en-HK" sz="1400" b="1" dirty="0"/>
          </a:p>
        </p:txBody>
      </p:sp>
      <p:sp>
        <p:nvSpPr>
          <p:cNvPr id="20" name="圓角矩形圖說文字 5">
            <a:extLst>
              <a:ext uri="{FF2B5EF4-FFF2-40B4-BE49-F238E27FC236}">
                <a16:creationId xmlns:a16="http://schemas.microsoft.com/office/drawing/2014/main" id="{27327DD1-8AB9-4A42-A614-BEAB781F3180}"/>
              </a:ext>
            </a:extLst>
          </p:cNvPr>
          <p:cNvSpPr/>
          <p:nvPr/>
        </p:nvSpPr>
        <p:spPr>
          <a:xfrm>
            <a:off x="2259986" y="5524699"/>
            <a:ext cx="6884014" cy="1271848"/>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5  </a:t>
            </a:r>
            <a:r>
              <a:rPr lang="zh-TW" altLang="en-US" sz="3000" b="1" dirty="0"/>
              <a:t>我国的干湿地区分布</a:t>
            </a:r>
            <a:endParaRPr lang="en-HK" altLang="zh-TW" sz="3000" b="1" dirty="0"/>
          </a:p>
          <a:p>
            <a:pPr algn="ctr"/>
            <a:r>
              <a:rPr lang="en-US" altLang="zh-TW" sz="1600" b="1" dirty="0"/>
              <a:t>(</a:t>
            </a:r>
            <a:r>
              <a:rPr lang="zh-TW" altLang="en-US" sz="1600" b="1" dirty="0"/>
              <a:t>来源</a:t>
            </a:r>
            <a:r>
              <a:rPr lang="en-US" altLang="zh-TW" sz="1600" b="1" dirty="0"/>
              <a:t>: </a:t>
            </a:r>
            <a:r>
              <a:rPr lang="zh-TW" altLang="en-US" sz="1600" b="1" dirty="0"/>
              <a:t>香港教育局于</a:t>
            </a:r>
            <a:r>
              <a:rPr lang="en-US" altLang="zh-TW" sz="1600" b="1" dirty="0"/>
              <a:t>2013</a:t>
            </a:r>
            <a:r>
              <a:rPr lang="zh-TW" altLang="en-US" sz="1600" b="1" dirty="0"/>
              <a:t>出版的</a:t>
            </a:r>
            <a:r>
              <a:rPr lang="en-US" altLang="zh-TW" sz="1600" b="1" dirty="0"/>
              <a:t> &lt;&lt;</a:t>
            </a:r>
            <a:r>
              <a:rPr lang="zh-TW" altLang="en-US" sz="1600" b="1" dirty="0"/>
              <a:t>从阅读中学习中国地理</a:t>
            </a:r>
            <a:r>
              <a:rPr lang="en-US" altLang="zh-TW" sz="1600" b="1" dirty="0"/>
              <a:t>(</a:t>
            </a:r>
            <a:r>
              <a:rPr lang="zh-TW" altLang="en-US" sz="1600" b="1" dirty="0"/>
              <a:t>第一部分</a:t>
            </a:r>
            <a:r>
              <a:rPr lang="en-US" altLang="zh-TW" sz="1600" b="1" dirty="0"/>
              <a:t>): </a:t>
            </a:r>
            <a:r>
              <a:rPr lang="zh-TW" altLang="en-US" sz="1600" b="1" dirty="0"/>
              <a:t>自然环境</a:t>
            </a:r>
            <a:r>
              <a:rPr lang="en-US" altLang="zh-TW" sz="1600" b="1" dirty="0"/>
              <a:t>&gt;&gt; </a:t>
            </a:r>
            <a:r>
              <a:rPr lang="zh-TW" altLang="en-US" sz="1600" b="1" dirty="0"/>
              <a:t>一书中的第</a:t>
            </a:r>
            <a:r>
              <a:rPr lang="en-US" altLang="zh-TW" sz="1600" b="1" dirty="0"/>
              <a:t>81-82</a:t>
            </a:r>
            <a:r>
              <a:rPr lang="zh-TW" altLang="en-US" sz="1600" b="1" dirty="0"/>
              <a:t>页</a:t>
            </a:r>
            <a:r>
              <a:rPr lang="en-US" altLang="zh-TW" sz="1600" b="1" dirty="0"/>
              <a:t>) </a:t>
            </a:r>
            <a:r>
              <a:rPr lang="zh-TW" altLang="en-US" sz="1600" b="1" dirty="0"/>
              <a:t> </a:t>
            </a:r>
            <a:endParaRPr lang="zh-HK" altLang="en-US" sz="1600" b="1" dirty="0"/>
          </a:p>
        </p:txBody>
      </p:sp>
      <p:sp>
        <p:nvSpPr>
          <p:cNvPr id="21" name="TextBox 3">
            <a:extLst>
              <a:ext uri="{FF2B5EF4-FFF2-40B4-BE49-F238E27FC236}">
                <a16:creationId xmlns:a16="http://schemas.microsoft.com/office/drawing/2014/main" id="{1AE7C4EB-1B45-3541-B9B4-637C654D1DF0}"/>
              </a:ext>
            </a:extLst>
          </p:cNvPr>
          <p:cNvSpPr txBox="1"/>
          <p:nvPr/>
        </p:nvSpPr>
        <p:spPr>
          <a:xfrm>
            <a:off x="2848691" y="4612394"/>
            <a:ext cx="2039272" cy="307777"/>
          </a:xfrm>
          <a:prstGeom prst="rect">
            <a:avLst/>
          </a:prstGeom>
          <a:noFill/>
        </p:spPr>
        <p:txBody>
          <a:bodyPr wrap="square" rtlCol="0">
            <a:spAutoFit/>
          </a:bodyPr>
          <a:lstStyle/>
          <a:p>
            <a:r>
              <a:rPr lang="en-US" sz="1400" dirty="0"/>
              <a:t>*</a:t>
            </a:r>
            <a:r>
              <a:rPr lang="zh-TW" altLang="en-US" sz="1400" dirty="0"/>
              <a:t>南海诸岛没有数据</a:t>
            </a:r>
            <a:endParaRPr lang="en-US" sz="1400" dirty="0"/>
          </a:p>
        </p:txBody>
      </p:sp>
      <p:sp>
        <p:nvSpPr>
          <p:cNvPr id="22" name="文字方塊 21"/>
          <p:cNvSpPr txBox="1"/>
          <p:nvPr/>
        </p:nvSpPr>
        <p:spPr>
          <a:xfrm>
            <a:off x="3262057" y="3670474"/>
            <a:ext cx="906815" cy="769441"/>
          </a:xfrm>
          <a:prstGeom prst="rect">
            <a:avLst/>
          </a:prstGeom>
          <a:noFill/>
        </p:spPr>
        <p:txBody>
          <a:bodyPr wrap="square" rtlCol="0">
            <a:spAutoFit/>
          </a:bodyPr>
          <a:lstStyle/>
          <a:p>
            <a:r>
              <a:rPr lang="zh-TW" altLang="en-US" sz="1100" dirty="0">
                <a:latin typeface="細明體" panose="02020509000000000000" pitchFamily="49" charset="-120"/>
                <a:ea typeface="細明體" panose="02020509000000000000" pitchFamily="49" charset="-120"/>
              </a:rPr>
              <a:t>干旱区</a:t>
            </a:r>
            <a:endParaRPr lang="en-US" altLang="zh-TW" sz="1100" dirty="0">
              <a:latin typeface="細明體" panose="02020509000000000000" pitchFamily="49" charset="-120"/>
              <a:ea typeface="細明體" panose="02020509000000000000" pitchFamily="49" charset="-120"/>
            </a:endParaRPr>
          </a:p>
          <a:p>
            <a:r>
              <a:rPr lang="zh-TW" altLang="en-US" sz="1100" dirty="0">
                <a:latin typeface="細明體" panose="02020509000000000000" pitchFamily="49" charset="-120"/>
                <a:ea typeface="細明體" panose="02020509000000000000" pitchFamily="49" charset="-120"/>
              </a:rPr>
              <a:t>半干旱区</a:t>
            </a:r>
            <a:endParaRPr lang="en-US" altLang="zh-TW" sz="1100" dirty="0">
              <a:latin typeface="細明體" panose="02020509000000000000" pitchFamily="49" charset="-120"/>
              <a:ea typeface="細明體" panose="02020509000000000000" pitchFamily="49" charset="-120"/>
            </a:endParaRPr>
          </a:p>
          <a:p>
            <a:r>
              <a:rPr lang="zh-TW" altLang="en-US" sz="1100" dirty="0">
                <a:latin typeface="細明體" panose="02020509000000000000" pitchFamily="49" charset="-120"/>
                <a:ea typeface="細明體" panose="02020509000000000000" pitchFamily="49" charset="-120"/>
              </a:rPr>
              <a:t>半湿润区</a:t>
            </a:r>
            <a:endParaRPr lang="en-US" altLang="zh-TW" sz="1100" dirty="0">
              <a:latin typeface="細明體" panose="02020509000000000000" pitchFamily="49" charset="-120"/>
              <a:ea typeface="細明體" panose="02020509000000000000" pitchFamily="49" charset="-120"/>
            </a:endParaRPr>
          </a:p>
          <a:p>
            <a:r>
              <a:rPr lang="zh-TW" altLang="en-US" sz="1100" dirty="0">
                <a:latin typeface="細明體" panose="02020509000000000000" pitchFamily="49" charset="-120"/>
                <a:ea typeface="細明體" panose="02020509000000000000" pitchFamily="49" charset="-120"/>
              </a:rPr>
              <a:t>湿润区</a:t>
            </a:r>
            <a:endParaRPr lang="en-US" sz="1100" dirty="0">
              <a:latin typeface="細明體" panose="02020509000000000000" pitchFamily="49" charset="-120"/>
              <a:ea typeface="細明體" panose="02020509000000000000" pitchFamily="49" charset="-120"/>
            </a:endParaRPr>
          </a:p>
        </p:txBody>
      </p:sp>
      <p:sp>
        <p:nvSpPr>
          <p:cNvPr id="23" name="文字方塊 22"/>
          <p:cNvSpPr txBox="1"/>
          <p:nvPr/>
        </p:nvSpPr>
        <p:spPr>
          <a:xfrm>
            <a:off x="4168872" y="1553545"/>
            <a:ext cx="794632" cy="246221"/>
          </a:xfrm>
          <a:prstGeom prst="rect">
            <a:avLst/>
          </a:prstGeom>
          <a:noFill/>
        </p:spPr>
        <p:txBody>
          <a:bodyPr wrap="square" rtlCol="0">
            <a:spAutoFit/>
          </a:bodyPr>
          <a:lstStyle/>
          <a:p>
            <a:r>
              <a:rPr lang="zh-TW" altLang="en-US" sz="1000" dirty="0"/>
              <a:t>乌鲁木齐</a:t>
            </a:r>
            <a:endParaRPr lang="en-US" sz="1000" dirty="0"/>
          </a:p>
        </p:txBody>
      </p:sp>
      <p:sp>
        <p:nvSpPr>
          <p:cNvPr id="24" name="文字方塊 23"/>
          <p:cNvSpPr txBox="1"/>
          <p:nvPr/>
        </p:nvSpPr>
        <p:spPr>
          <a:xfrm>
            <a:off x="5602750" y="2496593"/>
            <a:ext cx="794632" cy="246221"/>
          </a:xfrm>
          <a:prstGeom prst="rect">
            <a:avLst/>
          </a:prstGeom>
          <a:noFill/>
        </p:spPr>
        <p:txBody>
          <a:bodyPr wrap="square" rtlCol="0">
            <a:spAutoFit/>
          </a:bodyPr>
          <a:lstStyle/>
          <a:p>
            <a:r>
              <a:rPr lang="zh-TW" altLang="en-US" sz="1000" dirty="0"/>
              <a:t>兰州</a:t>
            </a:r>
            <a:endParaRPr lang="en-US" sz="1000" dirty="0"/>
          </a:p>
        </p:txBody>
      </p:sp>
      <p:sp>
        <p:nvSpPr>
          <p:cNvPr id="25" name="文字方塊 24"/>
          <p:cNvSpPr txBox="1"/>
          <p:nvPr/>
        </p:nvSpPr>
        <p:spPr>
          <a:xfrm>
            <a:off x="6711821" y="2032167"/>
            <a:ext cx="794632" cy="246221"/>
          </a:xfrm>
          <a:prstGeom prst="rect">
            <a:avLst/>
          </a:prstGeom>
          <a:noFill/>
        </p:spPr>
        <p:txBody>
          <a:bodyPr wrap="square" rtlCol="0">
            <a:spAutoFit/>
          </a:bodyPr>
          <a:lstStyle/>
          <a:p>
            <a:r>
              <a:rPr lang="zh-TW" altLang="en-US" sz="1000" dirty="0"/>
              <a:t>北京</a:t>
            </a:r>
            <a:endParaRPr lang="en-US" sz="1000" dirty="0"/>
          </a:p>
        </p:txBody>
      </p:sp>
      <p:sp>
        <p:nvSpPr>
          <p:cNvPr id="26" name="文字方塊 25"/>
          <p:cNvSpPr txBox="1"/>
          <p:nvPr/>
        </p:nvSpPr>
        <p:spPr>
          <a:xfrm>
            <a:off x="7478097" y="1221918"/>
            <a:ext cx="794632" cy="246221"/>
          </a:xfrm>
          <a:prstGeom prst="rect">
            <a:avLst/>
          </a:prstGeom>
          <a:noFill/>
        </p:spPr>
        <p:txBody>
          <a:bodyPr wrap="square" rtlCol="0">
            <a:spAutoFit/>
          </a:bodyPr>
          <a:lstStyle/>
          <a:p>
            <a:r>
              <a:rPr lang="zh-TW" altLang="en-US" sz="1000" dirty="0"/>
              <a:t>哈尔滨</a:t>
            </a:r>
            <a:endParaRPr lang="en-US" sz="1000" dirty="0"/>
          </a:p>
        </p:txBody>
      </p:sp>
      <p:sp>
        <p:nvSpPr>
          <p:cNvPr id="28" name="文字方塊 27"/>
          <p:cNvSpPr txBox="1"/>
          <p:nvPr/>
        </p:nvSpPr>
        <p:spPr>
          <a:xfrm>
            <a:off x="7478097" y="3112146"/>
            <a:ext cx="794632" cy="246221"/>
          </a:xfrm>
          <a:prstGeom prst="rect">
            <a:avLst/>
          </a:prstGeom>
          <a:noFill/>
        </p:spPr>
        <p:txBody>
          <a:bodyPr wrap="square" rtlCol="0">
            <a:spAutoFit/>
          </a:bodyPr>
          <a:lstStyle/>
          <a:p>
            <a:r>
              <a:rPr lang="zh-TW" altLang="en-US" sz="1000" dirty="0"/>
              <a:t>上海</a:t>
            </a:r>
            <a:endParaRPr lang="en-US" sz="1000" dirty="0"/>
          </a:p>
        </p:txBody>
      </p:sp>
      <p:sp>
        <p:nvSpPr>
          <p:cNvPr id="29" name="文字方塊 28"/>
          <p:cNvSpPr txBox="1"/>
          <p:nvPr/>
        </p:nvSpPr>
        <p:spPr>
          <a:xfrm>
            <a:off x="6615798" y="3162914"/>
            <a:ext cx="794632" cy="246221"/>
          </a:xfrm>
          <a:prstGeom prst="rect">
            <a:avLst/>
          </a:prstGeom>
          <a:noFill/>
        </p:spPr>
        <p:txBody>
          <a:bodyPr wrap="square" rtlCol="0">
            <a:spAutoFit/>
          </a:bodyPr>
          <a:lstStyle/>
          <a:p>
            <a:r>
              <a:rPr lang="zh-TW" altLang="en-US" sz="1000" dirty="0"/>
              <a:t>武汉</a:t>
            </a:r>
            <a:endParaRPr lang="en-US" sz="1000" dirty="0"/>
          </a:p>
        </p:txBody>
      </p:sp>
      <p:sp>
        <p:nvSpPr>
          <p:cNvPr id="30" name="文字方塊 29"/>
          <p:cNvSpPr txBox="1"/>
          <p:nvPr/>
        </p:nvSpPr>
        <p:spPr>
          <a:xfrm>
            <a:off x="6569481" y="3941361"/>
            <a:ext cx="794632" cy="246221"/>
          </a:xfrm>
          <a:prstGeom prst="rect">
            <a:avLst/>
          </a:prstGeom>
          <a:noFill/>
        </p:spPr>
        <p:txBody>
          <a:bodyPr wrap="square" rtlCol="0">
            <a:spAutoFit/>
          </a:bodyPr>
          <a:lstStyle/>
          <a:p>
            <a:r>
              <a:rPr lang="zh-TW" altLang="en-US" sz="1000" dirty="0"/>
              <a:t>广州</a:t>
            </a:r>
            <a:endParaRPr lang="en-US" sz="1000" dirty="0"/>
          </a:p>
        </p:txBody>
      </p:sp>
      <p:sp>
        <p:nvSpPr>
          <p:cNvPr id="31" name="文字方塊 30"/>
          <p:cNvSpPr txBox="1"/>
          <p:nvPr/>
        </p:nvSpPr>
        <p:spPr>
          <a:xfrm>
            <a:off x="5453074" y="3739443"/>
            <a:ext cx="794632" cy="246221"/>
          </a:xfrm>
          <a:prstGeom prst="rect">
            <a:avLst/>
          </a:prstGeom>
          <a:noFill/>
        </p:spPr>
        <p:txBody>
          <a:bodyPr wrap="square" rtlCol="0">
            <a:spAutoFit/>
          </a:bodyPr>
          <a:lstStyle/>
          <a:p>
            <a:r>
              <a:rPr lang="zh-TW" altLang="en-US" sz="1000" dirty="0"/>
              <a:t>昆明</a:t>
            </a:r>
            <a:endParaRPr lang="en-US" sz="1000" dirty="0"/>
          </a:p>
        </p:txBody>
      </p:sp>
      <p:sp>
        <p:nvSpPr>
          <p:cNvPr id="32" name="文字方塊 31"/>
          <p:cNvSpPr txBox="1"/>
          <p:nvPr/>
        </p:nvSpPr>
        <p:spPr>
          <a:xfrm>
            <a:off x="4415106" y="3190573"/>
            <a:ext cx="794632" cy="246221"/>
          </a:xfrm>
          <a:prstGeom prst="rect">
            <a:avLst/>
          </a:prstGeom>
          <a:noFill/>
        </p:spPr>
        <p:txBody>
          <a:bodyPr wrap="square" rtlCol="0">
            <a:spAutoFit/>
          </a:bodyPr>
          <a:lstStyle/>
          <a:p>
            <a:r>
              <a:rPr lang="zh-TW" altLang="en-US" sz="1000" dirty="0"/>
              <a:t>拉萨</a:t>
            </a:r>
            <a:endParaRPr lang="en-US" sz="1000" dirty="0"/>
          </a:p>
        </p:txBody>
      </p:sp>
    </p:spTree>
    <p:extLst>
      <p:ext uri="{BB962C8B-B14F-4D97-AF65-F5344CB8AC3E}">
        <p14:creationId xmlns:p14="http://schemas.microsoft.com/office/powerpoint/2010/main" val="1002580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9E47-C761-4815-9C36-0CB197C05DB7}"/>
              </a:ext>
            </a:extLst>
          </p:cNvPr>
          <p:cNvSpPr>
            <a:spLocks noGrp="1"/>
          </p:cNvSpPr>
          <p:nvPr>
            <p:ph type="title"/>
          </p:nvPr>
        </p:nvSpPr>
        <p:spPr>
          <a:xfrm>
            <a:off x="685332" y="618519"/>
            <a:ext cx="7773338" cy="722010"/>
          </a:xfrm>
        </p:spPr>
        <p:txBody>
          <a:bodyPr/>
          <a:lstStyle/>
          <a:p>
            <a:r>
              <a:rPr lang="zh-TW" altLang="en-US" b="1" u="sng" dirty="0">
                <a:solidFill>
                  <a:srgbClr val="0070C0"/>
                </a:solidFill>
              </a:rPr>
              <a:t>主要的气候特征</a:t>
            </a:r>
            <a:endParaRPr lang="en-HK" b="1" u="sng" dirty="0">
              <a:solidFill>
                <a:srgbClr val="0070C0"/>
              </a:solidFill>
            </a:endParaRPr>
          </a:p>
        </p:txBody>
      </p:sp>
      <p:sp>
        <p:nvSpPr>
          <p:cNvPr id="3" name="Content Placeholder 2">
            <a:extLst>
              <a:ext uri="{FF2B5EF4-FFF2-40B4-BE49-F238E27FC236}">
                <a16:creationId xmlns:a16="http://schemas.microsoft.com/office/drawing/2014/main" id="{E74F5970-A34A-418E-9B00-A3B371213091}"/>
              </a:ext>
            </a:extLst>
          </p:cNvPr>
          <p:cNvSpPr>
            <a:spLocks noGrp="1"/>
          </p:cNvSpPr>
          <p:nvPr>
            <p:ph sz="quarter" idx="13"/>
          </p:nvPr>
        </p:nvSpPr>
        <p:spPr>
          <a:xfrm>
            <a:off x="685330" y="1500327"/>
            <a:ext cx="7772870" cy="4739154"/>
          </a:xfrm>
        </p:spPr>
        <p:txBody>
          <a:bodyPr>
            <a:normAutofit fontScale="92500" lnSpcReduction="10000"/>
          </a:bodyPr>
          <a:lstStyle/>
          <a:p>
            <a:pPr marL="0" indent="0">
              <a:buNone/>
            </a:pPr>
            <a:r>
              <a:rPr lang="en-US" altLang="zh-TW" sz="3200" b="1" dirty="0">
                <a:solidFill>
                  <a:srgbClr val="0070C0"/>
                </a:solidFill>
              </a:rPr>
              <a:t>1) </a:t>
            </a:r>
            <a:r>
              <a:rPr lang="zh-TW" altLang="en-US" sz="3200" b="1" dirty="0">
                <a:solidFill>
                  <a:srgbClr val="0070C0"/>
                </a:solidFill>
              </a:rPr>
              <a:t>气候复杂多样</a:t>
            </a:r>
            <a:endParaRPr lang="en-HK" altLang="zh-TW" sz="3200" b="1" dirty="0">
              <a:solidFill>
                <a:srgbClr val="0070C0"/>
              </a:solidFill>
            </a:endParaRPr>
          </a:p>
          <a:p>
            <a:r>
              <a:rPr lang="zh-TW" altLang="en-US" sz="3200" dirty="0"/>
              <a:t>我国幅员辽阔，</a:t>
            </a:r>
            <a:r>
              <a:rPr lang="zh-TW" altLang="en-US" sz="3200" b="1" dirty="0"/>
              <a:t>南北纬度差距</a:t>
            </a:r>
            <a:r>
              <a:rPr lang="zh-TW" altLang="en-US" sz="3200" dirty="0"/>
              <a:t>近</a:t>
            </a:r>
            <a:r>
              <a:rPr lang="en-US" altLang="zh-TW" sz="3200" dirty="0"/>
              <a:t>50</a:t>
            </a:r>
            <a:r>
              <a:rPr lang="zh-TW" altLang="en-US" sz="3200" dirty="0"/>
              <a:t>度，因而形成</a:t>
            </a:r>
            <a:r>
              <a:rPr lang="zh-TW" altLang="en-US" sz="3200" b="1" dirty="0"/>
              <a:t>多样的气候类型</a:t>
            </a:r>
            <a:endParaRPr lang="en-HK" altLang="zh-TW" sz="3200" b="1" dirty="0"/>
          </a:p>
          <a:p>
            <a:r>
              <a:rPr lang="zh-TW" altLang="en-US" sz="3200" dirty="0"/>
              <a:t>我国复杂多样的地形条件及高低差距甚大的 </a:t>
            </a:r>
            <a:r>
              <a:rPr lang="en-US" altLang="zh-TW" sz="3200" dirty="0"/>
              <a:t>“</a:t>
            </a:r>
            <a:r>
              <a:rPr lang="zh-TW" altLang="en-US" sz="3200" b="1" dirty="0"/>
              <a:t>三级阶梯</a:t>
            </a:r>
            <a:r>
              <a:rPr lang="en-US" altLang="zh-TW" sz="3200" dirty="0"/>
              <a:t>” </a:t>
            </a:r>
            <a:r>
              <a:rPr lang="zh-TW" altLang="en-US" sz="3200" dirty="0"/>
              <a:t>地势进一步加强了气候的复杂性和多样性</a:t>
            </a:r>
            <a:endParaRPr lang="en-HK" altLang="zh-TW" sz="3200" dirty="0"/>
          </a:p>
          <a:p>
            <a:r>
              <a:rPr lang="zh-TW" altLang="en-US" sz="3200" dirty="0"/>
              <a:t>我国的年平均降水量为</a:t>
            </a:r>
            <a:r>
              <a:rPr lang="en-US" altLang="zh-TW" sz="3200" dirty="0"/>
              <a:t>629</a:t>
            </a:r>
            <a:r>
              <a:rPr lang="zh-TW" altLang="en-US" sz="3200" dirty="0"/>
              <a:t>毫米，分布极不均衡，从东南沿海向西北内陆地区递减</a:t>
            </a:r>
            <a:endParaRPr lang="en-HK" sz="3200" dirty="0"/>
          </a:p>
        </p:txBody>
      </p:sp>
    </p:spTree>
    <p:extLst>
      <p:ext uri="{BB962C8B-B14F-4D97-AF65-F5344CB8AC3E}">
        <p14:creationId xmlns:p14="http://schemas.microsoft.com/office/powerpoint/2010/main" val="237881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n&#10;&#10;Description automatically generated">
            <a:extLst>
              <a:ext uri="{FF2B5EF4-FFF2-40B4-BE49-F238E27FC236}">
                <a16:creationId xmlns:a16="http://schemas.microsoft.com/office/drawing/2014/main" id="{87EA3C00-4B39-4FC4-B8B1-C66EC03ABCB6}"/>
              </a:ext>
            </a:extLst>
          </p:cNvPr>
          <p:cNvPicPr>
            <a:picLocks noChangeAspect="1"/>
          </p:cNvPicPr>
          <p:nvPr/>
        </p:nvPicPr>
        <p:blipFill rotWithShape="1">
          <a:blip r:embed="rId2">
            <a:extLst>
              <a:ext uri="{28A0092B-C50C-407E-A947-70E740481C1C}">
                <a14:useLocalDpi xmlns:a14="http://schemas.microsoft.com/office/drawing/2010/main" val="0"/>
              </a:ext>
            </a:extLst>
          </a:blip>
          <a:srcRect r="15259"/>
          <a:stretch/>
        </p:blipFill>
        <p:spPr>
          <a:xfrm>
            <a:off x="20" y="10"/>
            <a:ext cx="5680810" cy="6857990"/>
          </a:xfrm>
          <a:prstGeom prst="rect">
            <a:avLst/>
          </a:prstGeom>
        </p:spPr>
      </p:pic>
      <p:sp>
        <p:nvSpPr>
          <p:cNvPr id="2" name="Title 1">
            <a:extLst>
              <a:ext uri="{FF2B5EF4-FFF2-40B4-BE49-F238E27FC236}">
                <a16:creationId xmlns:a16="http://schemas.microsoft.com/office/drawing/2014/main" id="{2006A761-A86A-47BF-9E02-4C367F949389}"/>
              </a:ext>
            </a:extLst>
          </p:cNvPr>
          <p:cNvSpPr>
            <a:spLocks noGrp="1"/>
          </p:cNvSpPr>
          <p:nvPr>
            <p:ph type="title"/>
          </p:nvPr>
        </p:nvSpPr>
        <p:spPr>
          <a:xfrm>
            <a:off x="2006354" y="282884"/>
            <a:ext cx="6693240" cy="1035151"/>
          </a:xfrm>
        </p:spPr>
        <p:txBody>
          <a:bodyPr anchor="ctr">
            <a:noAutofit/>
          </a:bodyPr>
          <a:lstStyle/>
          <a:p>
            <a:r>
              <a:rPr lang="zh-TW" altLang="en-US" sz="3200" b="1" u="sng" dirty="0">
                <a:solidFill>
                  <a:srgbClr val="0070C0"/>
                </a:solidFill>
              </a:rPr>
              <a:t>教师指引 </a:t>
            </a:r>
            <a:br>
              <a:rPr lang="en-HK" altLang="zh-TW" sz="3200" b="1" u="sng" dirty="0">
                <a:solidFill>
                  <a:srgbClr val="0070C0"/>
                </a:solidFill>
              </a:rPr>
            </a:br>
            <a:r>
              <a:rPr lang="en-US" altLang="zh-TW" sz="3200" b="1" u="sng" dirty="0">
                <a:solidFill>
                  <a:srgbClr val="0070C0"/>
                </a:solidFill>
              </a:rPr>
              <a:t>– </a:t>
            </a:r>
            <a:r>
              <a:rPr lang="zh-TW" altLang="en-US" sz="3200" b="1" u="sng" dirty="0">
                <a:solidFill>
                  <a:srgbClr val="0070C0"/>
                </a:solidFill>
              </a:rPr>
              <a:t>中国气候的教授与地理课程的连系</a:t>
            </a:r>
            <a:r>
              <a:rPr lang="en-US" altLang="zh-TW" sz="3200" b="1" u="sng" dirty="0">
                <a:solidFill>
                  <a:srgbClr val="0070C0"/>
                </a:solidFill>
              </a:rPr>
              <a:t> </a:t>
            </a:r>
            <a:endParaRPr lang="en-HK" sz="3200" b="1" u="sng" dirty="0">
              <a:solidFill>
                <a:srgbClr val="0070C0"/>
              </a:solidFill>
            </a:endParaRPr>
          </a:p>
        </p:txBody>
      </p:sp>
      <p:sp>
        <p:nvSpPr>
          <p:cNvPr id="9" name="Content Placeholder 8">
            <a:extLst>
              <a:ext uri="{FF2B5EF4-FFF2-40B4-BE49-F238E27FC236}">
                <a16:creationId xmlns:a16="http://schemas.microsoft.com/office/drawing/2014/main" id="{CE14BCAD-F657-4FCE-BFBD-56136D7A932B}"/>
              </a:ext>
            </a:extLst>
          </p:cNvPr>
          <p:cNvSpPr>
            <a:spLocks noGrp="1"/>
          </p:cNvSpPr>
          <p:nvPr>
            <p:ph idx="1"/>
          </p:nvPr>
        </p:nvSpPr>
        <p:spPr>
          <a:xfrm>
            <a:off x="2112884" y="1318035"/>
            <a:ext cx="7031095" cy="3489523"/>
          </a:xfrm>
        </p:spPr>
        <p:txBody>
          <a:bodyPr>
            <a:noAutofit/>
          </a:bodyPr>
          <a:lstStyle/>
          <a:p>
            <a:pPr marL="514350" indent="-514350">
              <a:buAutoNum type="arabicParenR"/>
            </a:pPr>
            <a:r>
              <a:rPr lang="zh-TW" altLang="en-US" sz="3000" b="1" dirty="0">
                <a:solidFill>
                  <a:schemeClr val="tx1">
                    <a:lumMod val="95000"/>
                    <a:lumOff val="5000"/>
                  </a:schemeClr>
                </a:solidFill>
              </a:rPr>
              <a:t>初中地理方面：</a:t>
            </a:r>
            <a:endParaRPr lang="en-HK" altLang="zh-TW" sz="3000" b="1" dirty="0">
              <a:solidFill>
                <a:schemeClr val="tx1">
                  <a:lumMod val="95000"/>
                  <a:lumOff val="5000"/>
                </a:schemeClr>
              </a:solidFill>
            </a:endParaRPr>
          </a:p>
          <a:p>
            <a:pPr marL="0" indent="0">
              <a:buNone/>
            </a:pPr>
            <a:r>
              <a:rPr lang="zh-TW" altLang="en-US" sz="3000" dirty="0">
                <a:solidFill>
                  <a:schemeClr val="tx1">
                    <a:lumMod val="95000"/>
                    <a:lumOff val="5000"/>
                  </a:schemeClr>
                </a:solidFill>
              </a:rPr>
              <a:t>   在教授</a:t>
            </a:r>
            <a:r>
              <a:rPr lang="zh-TW" altLang="en-US" sz="3000" b="1" i="1" dirty="0">
                <a:solidFill>
                  <a:schemeClr val="tx1">
                    <a:lumMod val="95000"/>
                    <a:lumOff val="5000"/>
                  </a:schemeClr>
                </a:solidFill>
              </a:rPr>
              <a:t>地理课程指引</a:t>
            </a:r>
            <a:r>
              <a:rPr lang="en-US" altLang="zh-TW" sz="3000" b="1" i="1" dirty="0">
                <a:solidFill>
                  <a:schemeClr val="tx1">
                    <a:lumMod val="95000"/>
                    <a:lumOff val="5000"/>
                  </a:schemeClr>
                </a:solidFill>
              </a:rPr>
              <a:t>(</a:t>
            </a:r>
            <a:r>
              <a:rPr lang="zh-TW" altLang="en-US" sz="3000" b="1" i="1" dirty="0">
                <a:solidFill>
                  <a:schemeClr val="tx1">
                    <a:lumMod val="95000"/>
                    <a:lumOff val="5000"/>
                  </a:schemeClr>
                </a:solidFill>
              </a:rPr>
              <a:t>中一至中三</a:t>
            </a:r>
            <a:r>
              <a:rPr lang="en-US" altLang="zh-TW" sz="3000" b="1" i="1" dirty="0">
                <a:solidFill>
                  <a:schemeClr val="tx1">
                    <a:lumMod val="95000"/>
                    <a:lumOff val="5000"/>
                  </a:schemeClr>
                </a:solidFill>
              </a:rPr>
              <a:t>) (2011) </a:t>
            </a:r>
            <a:r>
              <a:rPr lang="zh-TW" altLang="en-US" sz="3000" dirty="0">
                <a:solidFill>
                  <a:schemeClr val="tx1">
                    <a:lumMod val="95000"/>
                    <a:lumOff val="5000"/>
                  </a:schemeClr>
                </a:solidFill>
              </a:rPr>
              <a:t>中的单元 </a:t>
            </a:r>
            <a:r>
              <a:rPr lang="en-US" altLang="zh-TW" sz="3000" dirty="0">
                <a:solidFill>
                  <a:schemeClr val="tx1">
                    <a:lumMod val="95000"/>
                    <a:lumOff val="5000"/>
                  </a:schemeClr>
                </a:solidFill>
              </a:rPr>
              <a:t>- “</a:t>
            </a:r>
            <a:r>
              <a:rPr lang="zh-TW" altLang="en-US" sz="3000" b="1" dirty="0">
                <a:solidFill>
                  <a:srgbClr val="00B050"/>
                </a:solidFill>
              </a:rPr>
              <a:t>变化中的气候、变化中的环境</a:t>
            </a:r>
            <a:r>
              <a:rPr lang="en-US" altLang="zh-TW" sz="3000" dirty="0">
                <a:solidFill>
                  <a:schemeClr val="tx1">
                    <a:lumMod val="95000"/>
                    <a:lumOff val="5000"/>
                  </a:schemeClr>
                </a:solidFill>
              </a:rPr>
              <a:t>”</a:t>
            </a:r>
            <a:r>
              <a:rPr lang="zh-TW" altLang="en-US" sz="3000" dirty="0">
                <a:solidFill>
                  <a:schemeClr val="tx1">
                    <a:lumMod val="95000"/>
                    <a:lumOff val="5000"/>
                  </a:schemeClr>
                </a:solidFill>
              </a:rPr>
              <a:t>及</a:t>
            </a:r>
            <a:r>
              <a:rPr lang="en-US" altLang="zh-TW" sz="3000" dirty="0">
                <a:solidFill>
                  <a:schemeClr val="tx1">
                    <a:lumMod val="95000"/>
                    <a:lumOff val="5000"/>
                  </a:schemeClr>
                </a:solidFill>
              </a:rPr>
              <a:t>“</a:t>
            </a:r>
            <a:r>
              <a:rPr lang="zh-TW" altLang="en-US" sz="3000" b="1" dirty="0">
                <a:solidFill>
                  <a:srgbClr val="00B050"/>
                </a:solidFill>
              </a:rPr>
              <a:t>水的烦恼</a:t>
            </a:r>
            <a:r>
              <a:rPr lang="en-US" altLang="zh-TW" sz="3000" b="1" dirty="0">
                <a:solidFill>
                  <a:srgbClr val="00B050"/>
                </a:solidFill>
              </a:rPr>
              <a:t>—</a:t>
            </a:r>
            <a:r>
              <a:rPr lang="zh-TW" altLang="en-US" sz="3000" b="1" dirty="0">
                <a:solidFill>
                  <a:srgbClr val="00B050"/>
                </a:solidFill>
              </a:rPr>
              <a:t>太多与太少</a:t>
            </a:r>
            <a:r>
              <a:rPr lang="zh-TW" altLang="en-US" sz="3000" dirty="0">
                <a:solidFill>
                  <a:schemeClr val="tx1">
                    <a:lumMod val="95000"/>
                    <a:lumOff val="5000"/>
                  </a:schemeClr>
                </a:solidFill>
              </a:rPr>
              <a:t>”前，教师应先教授本简报，以便让同学对</a:t>
            </a:r>
            <a:r>
              <a:rPr lang="zh-TW" altLang="en-US" sz="3000" b="1" dirty="0">
                <a:solidFill>
                  <a:schemeClr val="tx1">
                    <a:lumMod val="95000"/>
                    <a:lumOff val="5000"/>
                  </a:schemeClr>
                </a:solidFill>
              </a:rPr>
              <a:t>我国的气候</a:t>
            </a:r>
            <a:r>
              <a:rPr lang="zh-TW" altLang="en-US" sz="3000" dirty="0">
                <a:solidFill>
                  <a:schemeClr val="tx1">
                    <a:lumMod val="95000"/>
                    <a:lumOff val="5000"/>
                  </a:schemeClr>
                </a:solidFill>
              </a:rPr>
              <a:t>有着基本的认识</a:t>
            </a:r>
            <a:endParaRPr lang="en-US" sz="3000" dirty="0">
              <a:solidFill>
                <a:schemeClr val="tx1">
                  <a:lumMod val="95000"/>
                  <a:lumOff val="5000"/>
                </a:schemeClr>
              </a:solidFill>
            </a:endParaRPr>
          </a:p>
        </p:txBody>
      </p:sp>
      <p:sp>
        <p:nvSpPr>
          <p:cNvPr id="3" name="文字方塊 2"/>
          <p:cNvSpPr txBox="1"/>
          <p:nvPr/>
        </p:nvSpPr>
        <p:spPr>
          <a:xfrm>
            <a:off x="5945208" y="5153787"/>
            <a:ext cx="2934393" cy="1200329"/>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r>
              <a:rPr lang="zh-TW" altLang="en-US" sz="2400" b="1" u="sng" dirty="0">
                <a:solidFill>
                  <a:schemeClr val="accent3">
                    <a:lumMod val="50000"/>
                  </a:schemeClr>
                </a:solidFill>
              </a:rPr>
              <a:t>注意</a:t>
            </a:r>
            <a:r>
              <a:rPr lang="zh-TW" altLang="en-US" sz="2400" dirty="0"/>
              <a:t>：教师只须教授初中地理科学生有关本简报的</a:t>
            </a:r>
            <a:r>
              <a:rPr lang="zh-TW" altLang="en-US" sz="2400" b="1" dirty="0">
                <a:solidFill>
                  <a:schemeClr val="accent3">
                    <a:lumMod val="50000"/>
                  </a:schemeClr>
                </a:solidFill>
              </a:rPr>
              <a:t>第</a:t>
            </a:r>
            <a:r>
              <a:rPr lang="en-US" altLang="zh-TW" sz="2400" b="1" dirty="0">
                <a:solidFill>
                  <a:schemeClr val="accent3">
                    <a:lumMod val="50000"/>
                  </a:schemeClr>
                </a:solidFill>
              </a:rPr>
              <a:t>5-18</a:t>
            </a:r>
            <a:r>
              <a:rPr lang="zh-TW" altLang="en-US" sz="2400" b="1" dirty="0">
                <a:solidFill>
                  <a:schemeClr val="accent3">
                    <a:lumMod val="50000"/>
                  </a:schemeClr>
                </a:solidFill>
              </a:rPr>
              <a:t>页</a:t>
            </a:r>
            <a:endParaRPr lang="zh-HK" altLang="en-US" sz="2400" b="1" dirty="0">
              <a:solidFill>
                <a:schemeClr val="accent3">
                  <a:lumMod val="50000"/>
                </a:schemeClr>
              </a:solidFill>
            </a:endParaRPr>
          </a:p>
        </p:txBody>
      </p:sp>
    </p:spTree>
    <p:extLst>
      <p:ext uri="{BB962C8B-B14F-4D97-AF65-F5344CB8AC3E}">
        <p14:creationId xmlns:p14="http://schemas.microsoft.com/office/powerpoint/2010/main" val="280055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8B88BD-4605-4C68-ABB2-E74D73AF35F4}"/>
              </a:ext>
            </a:extLst>
          </p:cNvPr>
          <p:cNvSpPr>
            <a:spLocks noGrp="1"/>
          </p:cNvSpPr>
          <p:nvPr>
            <p:ph sz="quarter" idx="13"/>
          </p:nvPr>
        </p:nvSpPr>
        <p:spPr>
          <a:xfrm>
            <a:off x="685329" y="914400"/>
            <a:ext cx="8165707" cy="5779363"/>
          </a:xfrm>
        </p:spPr>
        <p:txBody>
          <a:bodyPr>
            <a:normAutofit fontScale="92500" lnSpcReduction="10000"/>
          </a:bodyPr>
          <a:lstStyle/>
          <a:p>
            <a:r>
              <a:rPr lang="zh-TW" altLang="en-US" sz="3200" dirty="0"/>
              <a:t>相应地，从东南沿海到西北内陆，气候类型也逐渐从季风气候向温带大陆性气候过渡</a:t>
            </a:r>
            <a:endParaRPr lang="en-HK" sz="3200" dirty="0"/>
          </a:p>
          <a:p>
            <a:pPr marL="0" indent="0">
              <a:buNone/>
            </a:pPr>
            <a:r>
              <a:rPr lang="en-US" altLang="zh-TW" sz="3200" b="1" dirty="0">
                <a:solidFill>
                  <a:srgbClr val="0070C0"/>
                </a:solidFill>
              </a:rPr>
              <a:t>2) </a:t>
            </a:r>
            <a:r>
              <a:rPr lang="zh-TW" altLang="en-US" sz="3200" b="1" dirty="0">
                <a:solidFill>
                  <a:srgbClr val="0070C0"/>
                </a:solidFill>
              </a:rPr>
              <a:t>季风气候显著</a:t>
            </a:r>
            <a:endParaRPr lang="en-HK" sz="3200" b="1" dirty="0">
              <a:solidFill>
                <a:srgbClr val="0070C0"/>
              </a:solidFill>
            </a:endParaRPr>
          </a:p>
          <a:p>
            <a:r>
              <a:rPr lang="zh-TW" altLang="en-US" sz="3200" dirty="0"/>
              <a:t>我国位于世界最大的大陆 </a:t>
            </a:r>
            <a:r>
              <a:rPr lang="en-US" altLang="zh-TW" sz="3200" dirty="0"/>
              <a:t>- </a:t>
            </a:r>
            <a:r>
              <a:rPr lang="zh-TW" altLang="en-US" sz="3200" dirty="0"/>
              <a:t>欧亚大陆的东南部及在世界最大的海洋 </a:t>
            </a:r>
            <a:r>
              <a:rPr lang="en-US" altLang="zh-TW" sz="3200" dirty="0"/>
              <a:t>- </a:t>
            </a:r>
            <a:r>
              <a:rPr lang="zh-TW" altLang="en-US" sz="3200" dirty="0"/>
              <a:t>太平洋的西面，这样的区位非常有利于季风环流的形成</a:t>
            </a:r>
            <a:endParaRPr lang="en-HK" altLang="zh-TW" sz="3200" dirty="0"/>
          </a:p>
          <a:p>
            <a:r>
              <a:rPr lang="zh-TW" altLang="en-US" sz="3200" dirty="0"/>
              <a:t>由于海陆之间的热力差异引致地面气压及盛行风向随季节而转换，这种因季节变化而改变的大气环流形势称为</a:t>
            </a:r>
            <a:r>
              <a:rPr lang="zh-TW" altLang="en-US" sz="3200" b="1" dirty="0"/>
              <a:t>季风环流</a:t>
            </a:r>
            <a:r>
              <a:rPr lang="zh-TW" altLang="en-US" sz="3200" dirty="0"/>
              <a:t>，而受其影响形成的气候称为</a:t>
            </a:r>
            <a:r>
              <a:rPr lang="zh-TW" altLang="en-US" sz="3200" b="1" dirty="0"/>
              <a:t>季风气候</a:t>
            </a:r>
            <a:endParaRPr lang="en-HK" sz="3200" b="1" dirty="0"/>
          </a:p>
          <a:p>
            <a:endParaRPr lang="en-HK" sz="3200" dirty="0"/>
          </a:p>
        </p:txBody>
      </p:sp>
    </p:spTree>
    <p:extLst>
      <p:ext uri="{BB962C8B-B14F-4D97-AF65-F5344CB8AC3E}">
        <p14:creationId xmlns:p14="http://schemas.microsoft.com/office/powerpoint/2010/main" val="39211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CC7C6-EC1A-48F5-BCFB-FDC833140916}"/>
              </a:ext>
            </a:extLst>
          </p:cNvPr>
          <p:cNvSpPr>
            <a:spLocks noGrp="1"/>
          </p:cNvSpPr>
          <p:nvPr>
            <p:ph sz="quarter" idx="13"/>
          </p:nvPr>
        </p:nvSpPr>
        <p:spPr>
          <a:xfrm>
            <a:off x="685330" y="710215"/>
            <a:ext cx="7772870" cy="5080986"/>
          </a:xfrm>
        </p:spPr>
        <p:txBody>
          <a:bodyPr>
            <a:normAutofit/>
          </a:bodyPr>
          <a:lstStyle/>
          <a:p>
            <a:r>
              <a:rPr lang="zh-TW" altLang="en-US" sz="3200" dirty="0"/>
              <a:t>我国受冬、夏季风交替影响的地区甚广。</a:t>
            </a:r>
            <a:r>
              <a:rPr lang="zh-TW" altLang="en-US" sz="3200" b="1" dirty="0"/>
              <a:t>夏季</a:t>
            </a:r>
            <a:r>
              <a:rPr lang="zh-TW" altLang="en-US" sz="3200" dirty="0"/>
              <a:t>时，</a:t>
            </a:r>
            <a:r>
              <a:rPr lang="zh-TW" altLang="en-US" sz="3200" b="1" dirty="0"/>
              <a:t>盛行风从海洋吹向陆地</a:t>
            </a:r>
            <a:r>
              <a:rPr lang="zh-TW" altLang="en-US" sz="3200" dirty="0"/>
              <a:t>成偏南风（南、东南和西南）；在</a:t>
            </a:r>
            <a:r>
              <a:rPr lang="zh-TW" altLang="en-US" sz="3200" b="1" dirty="0"/>
              <a:t>冬季</a:t>
            </a:r>
            <a:r>
              <a:rPr lang="zh-TW" altLang="en-US" sz="3200" dirty="0"/>
              <a:t>，我国境内大部分地区的</a:t>
            </a:r>
            <a:r>
              <a:rPr lang="zh-TW" altLang="en-US" sz="3200" b="1" dirty="0"/>
              <a:t>盛行风从大陆吹向海洋</a:t>
            </a:r>
            <a:r>
              <a:rPr lang="zh-TW" altLang="en-US" sz="3200" dirty="0"/>
              <a:t>成偏北风（北、东北和西北）</a:t>
            </a:r>
            <a:endParaRPr lang="en-HK" altLang="zh-TW" sz="3200" dirty="0"/>
          </a:p>
          <a:p>
            <a:r>
              <a:rPr lang="zh-TW" altLang="en-US" sz="3200" b="1" dirty="0"/>
              <a:t>冬季季风</a:t>
            </a:r>
            <a:r>
              <a:rPr lang="zh-TW" altLang="en-US" sz="3200" dirty="0"/>
              <a:t>由于产生于中、高纬度的亚洲内陆，性质寒冷而干燥，导致大部地区冬季时普遍</a:t>
            </a:r>
            <a:r>
              <a:rPr lang="zh-TW" altLang="en-US" sz="3200" b="1" dirty="0"/>
              <a:t>温度低</a:t>
            </a:r>
            <a:r>
              <a:rPr lang="zh-TW" altLang="en-US" sz="3200" dirty="0"/>
              <a:t>及</a:t>
            </a:r>
            <a:r>
              <a:rPr lang="zh-TW" altLang="en-US" sz="3200" b="1" dirty="0"/>
              <a:t>降水少</a:t>
            </a:r>
            <a:endParaRPr lang="en-HK" altLang="zh-TW" sz="3200" b="1" dirty="0"/>
          </a:p>
          <a:p>
            <a:pPr marL="0" indent="0">
              <a:buNone/>
            </a:pPr>
            <a:endParaRPr lang="en-HK" sz="3200" dirty="0"/>
          </a:p>
        </p:txBody>
      </p:sp>
    </p:spTree>
    <p:extLst>
      <p:ext uri="{BB962C8B-B14F-4D97-AF65-F5344CB8AC3E}">
        <p14:creationId xmlns:p14="http://schemas.microsoft.com/office/powerpoint/2010/main" val="4153269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AA5F2C-C44F-4AD0-B6D9-97CA33BA6049}"/>
              </a:ext>
            </a:extLst>
          </p:cNvPr>
          <p:cNvSpPr>
            <a:spLocks noGrp="1"/>
          </p:cNvSpPr>
          <p:nvPr>
            <p:ph sz="quarter" idx="13"/>
          </p:nvPr>
        </p:nvSpPr>
        <p:spPr>
          <a:xfrm>
            <a:off x="685330" y="878889"/>
            <a:ext cx="7772870" cy="4912311"/>
          </a:xfrm>
        </p:spPr>
        <p:txBody>
          <a:bodyPr>
            <a:normAutofit lnSpcReduction="10000"/>
          </a:bodyPr>
          <a:lstStyle/>
          <a:p>
            <a:r>
              <a:rPr lang="zh-TW" altLang="en-US" sz="3200" b="1" dirty="0"/>
              <a:t>夏季</a:t>
            </a:r>
            <a:r>
              <a:rPr lang="zh-TW" altLang="en-US" sz="3200" dirty="0"/>
              <a:t>季风来自太平洋和印度洋，性质较温暖及湿润，令我国出现</a:t>
            </a:r>
            <a:r>
              <a:rPr lang="zh-TW" altLang="en-US" sz="3200" b="1" dirty="0"/>
              <a:t>高温期与多雨期</a:t>
            </a:r>
            <a:endParaRPr lang="en-HK" altLang="zh-TW" sz="3200" b="1" dirty="0"/>
          </a:p>
          <a:p>
            <a:r>
              <a:rPr lang="zh-TW" altLang="en-US" sz="3200" dirty="0"/>
              <a:t>由于我国的季风气候大陆性较强，受大陆影响明显，故也称为</a:t>
            </a:r>
            <a:r>
              <a:rPr lang="zh-TW" altLang="en-US" sz="3200" b="1" dirty="0"/>
              <a:t>大陆性季风气候</a:t>
            </a:r>
            <a:endParaRPr lang="en-HK" altLang="zh-TW" sz="3200" b="1" dirty="0"/>
          </a:p>
          <a:p>
            <a:r>
              <a:rPr lang="zh-TW" altLang="en-US" sz="3200" dirty="0"/>
              <a:t>一般来说，明显受到夏季季风影响的地区称为</a:t>
            </a:r>
            <a:r>
              <a:rPr lang="zh-TW" altLang="en-US" sz="3200" b="1" dirty="0"/>
              <a:t>季风区</a:t>
            </a:r>
            <a:r>
              <a:rPr lang="zh-TW" altLang="en-US" sz="3200" dirty="0"/>
              <a:t>，而不受或很少受到夏季季风影响的地区称为</a:t>
            </a:r>
            <a:r>
              <a:rPr lang="zh-TW" altLang="en-US" sz="3200" b="1" dirty="0"/>
              <a:t>非季风区</a:t>
            </a:r>
            <a:r>
              <a:rPr lang="zh-TW" altLang="en-US" sz="3200" dirty="0"/>
              <a:t>。而我国的季风区及非季风区的主要分布可参看图</a:t>
            </a:r>
            <a:r>
              <a:rPr lang="en-US" altLang="zh-TW" sz="3200" dirty="0"/>
              <a:t>6</a:t>
            </a:r>
            <a:endParaRPr lang="en-HK" altLang="zh-TW" sz="3200" dirty="0"/>
          </a:p>
          <a:p>
            <a:endParaRPr lang="en-HK" sz="3200" dirty="0"/>
          </a:p>
        </p:txBody>
      </p:sp>
    </p:spTree>
    <p:extLst>
      <p:ext uri="{BB962C8B-B14F-4D97-AF65-F5344CB8AC3E}">
        <p14:creationId xmlns:p14="http://schemas.microsoft.com/office/powerpoint/2010/main" val="492569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cstate="hqprint">
            <a:extLst>
              <a:ext uri="{28A0092B-C50C-407E-A947-70E740481C1C}">
                <a14:useLocalDpi xmlns:a14="http://schemas.microsoft.com/office/drawing/2010/main" val="0"/>
              </a:ext>
            </a:extLst>
          </a:blip>
          <a:srcRect t="13091" b="30788"/>
          <a:stretch/>
        </p:blipFill>
        <p:spPr>
          <a:xfrm>
            <a:off x="1457893" y="238620"/>
            <a:ext cx="6655329" cy="5283291"/>
          </a:xfrm>
          <a:prstGeom prst="rect">
            <a:avLst/>
          </a:prstGeom>
        </p:spPr>
      </p:pic>
      <p:sp>
        <p:nvSpPr>
          <p:cNvPr id="6" name="圓角矩形圖說文字 5">
            <a:extLst>
              <a:ext uri="{FF2B5EF4-FFF2-40B4-BE49-F238E27FC236}">
                <a16:creationId xmlns:a16="http://schemas.microsoft.com/office/drawing/2014/main" id="{0125EAE4-F1DA-4372-BBE7-0061F9BAF4E9}"/>
              </a:ext>
            </a:extLst>
          </p:cNvPr>
          <p:cNvSpPr/>
          <p:nvPr/>
        </p:nvSpPr>
        <p:spPr>
          <a:xfrm>
            <a:off x="1682937" y="5521911"/>
            <a:ext cx="6884014" cy="1271848"/>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6  </a:t>
            </a:r>
            <a:r>
              <a:rPr lang="zh-TW" altLang="en-US" sz="3000" b="1" dirty="0"/>
              <a:t>我国季风区及非季风区的主要分布</a:t>
            </a:r>
            <a:endParaRPr lang="en-HK" altLang="zh-TW" sz="3000" b="1" dirty="0"/>
          </a:p>
          <a:p>
            <a:pPr algn="ctr"/>
            <a:r>
              <a:rPr lang="en-US" altLang="zh-TW" sz="1600" b="1" dirty="0"/>
              <a:t>(</a:t>
            </a:r>
            <a:r>
              <a:rPr lang="zh-TW" altLang="en-US" sz="1600" b="1" dirty="0"/>
              <a:t>来源</a:t>
            </a:r>
            <a:r>
              <a:rPr lang="en-US" altLang="zh-TW" sz="1600" b="1" dirty="0"/>
              <a:t>: </a:t>
            </a:r>
            <a:r>
              <a:rPr lang="zh-TW" altLang="en-US" sz="1600" b="1" dirty="0"/>
              <a:t>香港教育局于</a:t>
            </a:r>
            <a:r>
              <a:rPr lang="en-US" altLang="zh-TW" sz="1600" b="1" dirty="0"/>
              <a:t>2013</a:t>
            </a:r>
            <a:r>
              <a:rPr lang="zh-TW" altLang="en-US" sz="1600" b="1" dirty="0"/>
              <a:t>出版的</a:t>
            </a:r>
            <a:r>
              <a:rPr lang="en-US" altLang="zh-TW" sz="1600" b="1" dirty="0"/>
              <a:t> &lt;&lt;</a:t>
            </a:r>
            <a:r>
              <a:rPr lang="zh-TW" altLang="en-US" sz="1600" b="1" dirty="0"/>
              <a:t>从阅读中学习中国地理</a:t>
            </a:r>
            <a:r>
              <a:rPr lang="en-US" altLang="zh-TW" sz="1600" b="1" dirty="0"/>
              <a:t>(</a:t>
            </a:r>
            <a:r>
              <a:rPr lang="zh-TW" altLang="en-US" sz="1600" b="1" dirty="0"/>
              <a:t>第一部分</a:t>
            </a:r>
            <a:r>
              <a:rPr lang="en-US" altLang="zh-TW" sz="1600" b="1" dirty="0"/>
              <a:t>): </a:t>
            </a:r>
            <a:r>
              <a:rPr lang="zh-TW" altLang="en-US" sz="1600" b="1" dirty="0"/>
              <a:t>自然环境</a:t>
            </a:r>
            <a:r>
              <a:rPr lang="en-US" altLang="zh-TW" sz="1600" b="1" dirty="0"/>
              <a:t>&gt;&gt; </a:t>
            </a:r>
            <a:r>
              <a:rPr lang="zh-TW" altLang="en-US" sz="1600" b="1" dirty="0"/>
              <a:t>一书中的第</a:t>
            </a:r>
            <a:r>
              <a:rPr lang="en-US" altLang="zh-TW" sz="1600" b="1" dirty="0"/>
              <a:t>80</a:t>
            </a:r>
            <a:r>
              <a:rPr lang="zh-TW" altLang="en-US" sz="1600" b="1" dirty="0"/>
              <a:t>页</a:t>
            </a:r>
            <a:r>
              <a:rPr lang="en-US" altLang="zh-TW" sz="1600" b="1" dirty="0"/>
              <a:t>) </a:t>
            </a:r>
            <a:r>
              <a:rPr lang="zh-TW" altLang="en-US" sz="1600" b="1" dirty="0"/>
              <a:t> </a:t>
            </a:r>
            <a:endParaRPr lang="zh-HK" altLang="en-US" sz="1600" b="1" dirty="0"/>
          </a:p>
        </p:txBody>
      </p:sp>
      <p:sp>
        <p:nvSpPr>
          <p:cNvPr id="7" name="文字方塊 6"/>
          <p:cNvSpPr txBox="1"/>
          <p:nvPr/>
        </p:nvSpPr>
        <p:spPr>
          <a:xfrm rot="1822691">
            <a:off x="2335877" y="2992582"/>
            <a:ext cx="1363287" cy="307777"/>
          </a:xfrm>
          <a:prstGeom prst="rect">
            <a:avLst/>
          </a:prstGeom>
          <a:noFill/>
        </p:spPr>
        <p:txBody>
          <a:bodyPr wrap="square" rtlCol="0">
            <a:spAutoFit/>
          </a:bodyPr>
          <a:lstStyle/>
          <a:p>
            <a:r>
              <a:rPr lang="zh-TW" altLang="en-US" sz="1400" dirty="0"/>
              <a:t>冈底斯山</a:t>
            </a:r>
            <a:endParaRPr lang="en-US" sz="1400" dirty="0"/>
          </a:p>
        </p:txBody>
      </p:sp>
      <p:sp>
        <p:nvSpPr>
          <p:cNvPr id="8" name="文字方塊 7"/>
          <p:cNvSpPr txBox="1"/>
          <p:nvPr/>
        </p:nvSpPr>
        <p:spPr>
          <a:xfrm rot="1822691">
            <a:off x="3593870" y="2787535"/>
            <a:ext cx="1363287" cy="307777"/>
          </a:xfrm>
          <a:prstGeom prst="rect">
            <a:avLst/>
          </a:prstGeom>
          <a:noFill/>
        </p:spPr>
        <p:txBody>
          <a:bodyPr wrap="square" rtlCol="0">
            <a:spAutoFit/>
          </a:bodyPr>
          <a:lstStyle/>
          <a:p>
            <a:r>
              <a:rPr lang="zh-TW" altLang="en-US" sz="1400" dirty="0"/>
              <a:t>巴颜喀拉山</a:t>
            </a:r>
            <a:endParaRPr lang="en-US" sz="1400" dirty="0"/>
          </a:p>
        </p:txBody>
      </p:sp>
      <p:sp>
        <p:nvSpPr>
          <p:cNvPr id="9" name="文字方塊 8"/>
          <p:cNvSpPr txBox="1"/>
          <p:nvPr/>
        </p:nvSpPr>
        <p:spPr>
          <a:xfrm>
            <a:off x="4377093" y="1970117"/>
            <a:ext cx="400110" cy="847898"/>
          </a:xfrm>
          <a:prstGeom prst="rect">
            <a:avLst/>
          </a:prstGeom>
          <a:noFill/>
        </p:spPr>
        <p:txBody>
          <a:bodyPr vert="eaVert" wrap="square" rtlCol="0">
            <a:spAutoFit/>
          </a:bodyPr>
          <a:lstStyle/>
          <a:p>
            <a:r>
              <a:rPr lang="zh-TW" altLang="en-US" sz="1400" dirty="0"/>
              <a:t>贺兰山</a:t>
            </a:r>
            <a:endParaRPr lang="en-US" sz="1400" dirty="0"/>
          </a:p>
        </p:txBody>
      </p:sp>
      <p:sp>
        <p:nvSpPr>
          <p:cNvPr id="10" name="文字方塊 9"/>
          <p:cNvSpPr txBox="1"/>
          <p:nvPr/>
        </p:nvSpPr>
        <p:spPr>
          <a:xfrm>
            <a:off x="5128069" y="1662340"/>
            <a:ext cx="685652" cy="307777"/>
          </a:xfrm>
          <a:prstGeom prst="rect">
            <a:avLst/>
          </a:prstGeom>
          <a:noFill/>
        </p:spPr>
        <p:txBody>
          <a:bodyPr wrap="square" rtlCol="0">
            <a:spAutoFit/>
          </a:bodyPr>
          <a:lstStyle/>
          <a:p>
            <a:r>
              <a:rPr lang="zh-TW" altLang="en-US" sz="1400" dirty="0"/>
              <a:t>阴山</a:t>
            </a:r>
            <a:endParaRPr lang="en-US" sz="1400" dirty="0"/>
          </a:p>
        </p:txBody>
      </p:sp>
      <p:sp>
        <p:nvSpPr>
          <p:cNvPr id="11" name="文字方塊 10"/>
          <p:cNvSpPr txBox="1"/>
          <p:nvPr/>
        </p:nvSpPr>
        <p:spPr>
          <a:xfrm>
            <a:off x="6164587" y="631767"/>
            <a:ext cx="400110" cy="1338350"/>
          </a:xfrm>
          <a:prstGeom prst="rect">
            <a:avLst/>
          </a:prstGeom>
          <a:noFill/>
        </p:spPr>
        <p:txBody>
          <a:bodyPr vert="eaVert" wrap="square" rtlCol="0">
            <a:spAutoFit/>
          </a:bodyPr>
          <a:lstStyle/>
          <a:p>
            <a:r>
              <a:rPr lang="zh-TW" altLang="en-US" sz="1400" dirty="0"/>
              <a:t>大兴安岭</a:t>
            </a:r>
            <a:endParaRPr lang="en-US" sz="1400" dirty="0"/>
          </a:p>
        </p:txBody>
      </p:sp>
      <p:sp>
        <p:nvSpPr>
          <p:cNvPr id="12" name="文字方塊 11"/>
          <p:cNvSpPr txBox="1"/>
          <p:nvPr/>
        </p:nvSpPr>
        <p:spPr>
          <a:xfrm>
            <a:off x="4941394" y="3373158"/>
            <a:ext cx="1391390" cy="369332"/>
          </a:xfrm>
          <a:prstGeom prst="rect">
            <a:avLst/>
          </a:prstGeom>
          <a:noFill/>
        </p:spPr>
        <p:txBody>
          <a:bodyPr wrap="square" rtlCol="0">
            <a:spAutoFit/>
          </a:bodyPr>
          <a:lstStyle/>
          <a:p>
            <a:r>
              <a:rPr lang="zh-TW" altLang="en-US" b="1" dirty="0"/>
              <a:t>季风区</a:t>
            </a:r>
            <a:endParaRPr lang="en-US" b="1" dirty="0"/>
          </a:p>
        </p:txBody>
      </p:sp>
      <p:sp>
        <p:nvSpPr>
          <p:cNvPr id="13" name="文字方塊 12"/>
          <p:cNvSpPr txBox="1"/>
          <p:nvPr/>
        </p:nvSpPr>
        <p:spPr>
          <a:xfrm>
            <a:off x="2821512" y="2012478"/>
            <a:ext cx="1391390" cy="369332"/>
          </a:xfrm>
          <a:prstGeom prst="rect">
            <a:avLst/>
          </a:prstGeom>
          <a:noFill/>
        </p:spPr>
        <p:txBody>
          <a:bodyPr wrap="square" rtlCol="0">
            <a:spAutoFit/>
          </a:bodyPr>
          <a:lstStyle/>
          <a:p>
            <a:r>
              <a:rPr lang="zh-TW" altLang="en-US" b="1" dirty="0"/>
              <a:t>非季风区</a:t>
            </a:r>
            <a:endParaRPr lang="en-US" b="1" dirty="0"/>
          </a:p>
        </p:txBody>
      </p:sp>
      <p:sp>
        <p:nvSpPr>
          <p:cNvPr id="14" name="文字方塊 13"/>
          <p:cNvSpPr txBox="1"/>
          <p:nvPr/>
        </p:nvSpPr>
        <p:spPr>
          <a:xfrm>
            <a:off x="2186248" y="3941225"/>
            <a:ext cx="831272" cy="338554"/>
          </a:xfrm>
          <a:prstGeom prst="rect">
            <a:avLst/>
          </a:prstGeom>
          <a:noFill/>
        </p:spPr>
        <p:txBody>
          <a:bodyPr wrap="square" rtlCol="0">
            <a:spAutoFit/>
          </a:bodyPr>
          <a:lstStyle/>
          <a:p>
            <a:r>
              <a:rPr lang="zh-TW" altLang="en-US" sz="1600" dirty="0"/>
              <a:t>山脉</a:t>
            </a:r>
            <a:endParaRPr lang="en-US" sz="1600" dirty="0"/>
          </a:p>
        </p:txBody>
      </p:sp>
    </p:spTree>
    <p:extLst>
      <p:ext uri="{BB962C8B-B14F-4D97-AF65-F5344CB8AC3E}">
        <p14:creationId xmlns:p14="http://schemas.microsoft.com/office/powerpoint/2010/main" val="4121342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D152C-C91E-44AE-AF7C-6DF26734957C}"/>
              </a:ext>
            </a:extLst>
          </p:cNvPr>
          <p:cNvSpPr>
            <a:spLocks noGrp="1"/>
          </p:cNvSpPr>
          <p:nvPr>
            <p:ph sz="quarter" idx="13"/>
          </p:nvPr>
        </p:nvSpPr>
        <p:spPr>
          <a:xfrm>
            <a:off x="685330" y="509047"/>
            <a:ext cx="7772870" cy="6033796"/>
          </a:xfrm>
        </p:spPr>
        <p:txBody>
          <a:bodyPr>
            <a:normAutofit lnSpcReduction="10000"/>
          </a:bodyPr>
          <a:lstStyle/>
          <a:p>
            <a:pPr marL="0" indent="0" algn="ctr">
              <a:buNone/>
            </a:pPr>
            <a:r>
              <a:rPr lang="zh-TW" altLang="en-US" sz="3200" b="1" u="sng" dirty="0">
                <a:solidFill>
                  <a:srgbClr val="0070C0"/>
                </a:solidFill>
              </a:rPr>
              <a:t>影响我国气候的主要因素</a:t>
            </a:r>
            <a:endParaRPr lang="en-HK" altLang="zh-TW" sz="3200" b="1" u="sng" dirty="0">
              <a:solidFill>
                <a:srgbClr val="0070C0"/>
              </a:solidFill>
            </a:endParaRPr>
          </a:p>
          <a:p>
            <a:pPr marL="514350" indent="-514350">
              <a:buAutoNum type="arabicParenR"/>
            </a:pPr>
            <a:r>
              <a:rPr lang="zh-TW" altLang="en-US" sz="3200" b="1" dirty="0"/>
              <a:t>纬度</a:t>
            </a:r>
            <a:r>
              <a:rPr lang="en-US" altLang="zh-TW" sz="3200" b="1" dirty="0"/>
              <a:t>:</a:t>
            </a:r>
            <a:endParaRPr lang="en-HK" altLang="zh-TW" sz="3200" b="1" dirty="0"/>
          </a:p>
          <a:p>
            <a:r>
              <a:rPr lang="zh-TW" altLang="en-US" sz="3200" dirty="0"/>
              <a:t> 纬度是影响一地气候的基本因素。地球是个很大的球体，所以纬度不同的地方，太阳辐射的角度就不一样，有直射及斜射之别 </a:t>
            </a:r>
            <a:r>
              <a:rPr lang="en-US" altLang="zh-TW" sz="3200" dirty="0"/>
              <a:t>(</a:t>
            </a:r>
            <a:r>
              <a:rPr lang="zh-TW" altLang="en-US" sz="3200" dirty="0"/>
              <a:t>图</a:t>
            </a:r>
            <a:r>
              <a:rPr lang="en-US" altLang="zh-TW" sz="3200" dirty="0"/>
              <a:t>7)</a:t>
            </a:r>
            <a:r>
              <a:rPr lang="zh-TW" altLang="en-US" sz="3200" dirty="0"/>
              <a:t>。而各地接收太阳辐射的时间长短亦各异，有的地方会整天或几个月也没有阳光的照射</a:t>
            </a:r>
            <a:endParaRPr lang="en-HK" altLang="zh-TW" sz="3200" dirty="0"/>
          </a:p>
          <a:p>
            <a:r>
              <a:rPr lang="zh-TW" altLang="en-US" sz="3200" dirty="0"/>
              <a:t>所以，纬度越低，气温越高；纬度越高，气温越低</a:t>
            </a:r>
            <a:endParaRPr lang="en-HK" altLang="zh-TW" sz="3200" dirty="0"/>
          </a:p>
          <a:p>
            <a:pPr marL="0" indent="0">
              <a:buNone/>
            </a:pPr>
            <a:endParaRPr lang="en-HK" sz="3200" dirty="0"/>
          </a:p>
        </p:txBody>
      </p:sp>
    </p:spTree>
    <p:extLst>
      <p:ext uri="{BB962C8B-B14F-4D97-AF65-F5344CB8AC3E}">
        <p14:creationId xmlns:p14="http://schemas.microsoft.com/office/powerpoint/2010/main" val="78425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evice, drawing&#10;&#10;Description automatically generated">
            <a:extLst>
              <a:ext uri="{FF2B5EF4-FFF2-40B4-BE49-F238E27FC236}">
                <a16:creationId xmlns:a16="http://schemas.microsoft.com/office/drawing/2014/main" id="{3DFF4593-E387-4AD6-968D-730AF729D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756" y="150919"/>
            <a:ext cx="5313285" cy="5313285"/>
          </a:xfrm>
          <a:prstGeom prst="rect">
            <a:avLst/>
          </a:prstGeom>
          <a:ln w="88900" cap="sq" cmpd="thickThin">
            <a:solidFill>
              <a:srgbClr val="000000"/>
            </a:solidFill>
            <a:prstDash val="solid"/>
            <a:miter lim="800000"/>
          </a:ln>
          <a:effectLst>
            <a:innerShdw blurRad="76200">
              <a:srgbClr val="000000"/>
            </a:innerShdw>
          </a:effectLst>
        </p:spPr>
      </p:pic>
      <p:sp>
        <p:nvSpPr>
          <p:cNvPr id="4" name="Speech Bubble: Rectangle with Corners Rounded 3">
            <a:extLst>
              <a:ext uri="{FF2B5EF4-FFF2-40B4-BE49-F238E27FC236}">
                <a16:creationId xmlns:a16="http://schemas.microsoft.com/office/drawing/2014/main" id="{0D7282DA-9EC6-4D8B-9C5E-225C361D2FAF}"/>
              </a:ext>
            </a:extLst>
          </p:cNvPr>
          <p:cNvSpPr/>
          <p:nvPr/>
        </p:nvSpPr>
        <p:spPr>
          <a:xfrm>
            <a:off x="3613212" y="2910130"/>
            <a:ext cx="1482571" cy="951655"/>
          </a:xfrm>
          <a:prstGeom prst="wedgeRoundRectCallout">
            <a:avLst>
              <a:gd name="adj1" fmla="val 101437"/>
              <a:gd name="adj2" fmla="val -603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赤道的太阳</a:t>
            </a:r>
            <a:endParaRPr lang="en-HK" altLang="zh-TW" dirty="0"/>
          </a:p>
          <a:p>
            <a:pPr algn="ctr"/>
            <a:r>
              <a:rPr lang="zh-TW" altLang="en-US" dirty="0"/>
              <a:t>辐射角度及范围</a:t>
            </a:r>
            <a:endParaRPr lang="en-HK" dirty="0"/>
          </a:p>
        </p:txBody>
      </p:sp>
      <p:sp>
        <p:nvSpPr>
          <p:cNvPr id="5" name="Speech Bubble: Rectangle with Corners Rounded 4">
            <a:extLst>
              <a:ext uri="{FF2B5EF4-FFF2-40B4-BE49-F238E27FC236}">
                <a16:creationId xmlns:a16="http://schemas.microsoft.com/office/drawing/2014/main" id="{89665C80-C965-4CB7-8661-8EE845480836}"/>
              </a:ext>
            </a:extLst>
          </p:cNvPr>
          <p:cNvSpPr/>
          <p:nvPr/>
        </p:nvSpPr>
        <p:spPr>
          <a:xfrm>
            <a:off x="1280603" y="271941"/>
            <a:ext cx="1482571" cy="1219508"/>
          </a:xfrm>
          <a:prstGeom prst="wedgeRoundRectCallout">
            <a:avLst>
              <a:gd name="adj1" fmla="val 142754"/>
              <a:gd name="adj2" fmla="val -26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高纬度地区的太阳</a:t>
            </a:r>
            <a:endParaRPr lang="en-HK" altLang="zh-TW" dirty="0"/>
          </a:p>
          <a:p>
            <a:pPr algn="ctr"/>
            <a:r>
              <a:rPr lang="zh-TW" altLang="en-US" dirty="0"/>
              <a:t>辐射角度及范围</a:t>
            </a:r>
            <a:endParaRPr lang="en-HK" dirty="0"/>
          </a:p>
        </p:txBody>
      </p:sp>
      <p:sp>
        <p:nvSpPr>
          <p:cNvPr id="6" name="Speech Bubble: Rectangle with Corners Rounded 5">
            <a:extLst>
              <a:ext uri="{FF2B5EF4-FFF2-40B4-BE49-F238E27FC236}">
                <a16:creationId xmlns:a16="http://schemas.microsoft.com/office/drawing/2014/main" id="{7F51D87F-E526-4A30-880A-C38743E7ACA4}"/>
              </a:ext>
            </a:extLst>
          </p:cNvPr>
          <p:cNvSpPr/>
          <p:nvPr/>
        </p:nvSpPr>
        <p:spPr>
          <a:xfrm>
            <a:off x="1431525" y="4031633"/>
            <a:ext cx="1482571" cy="1219508"/>
          </a:xfrm>
          <a:prstGeom prst="wedgeRoundRectCallout">
            <a:avLst>
              <a:gd name="adj1" fmla="val 135568"/>
              <a:gd name="adj2" fmla="val 44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高纬度地区的太阳</a:t>
            </a:r>
            <a:endParaRPr lang="en-HK" altLang="zh-TW" dirty="0"/>
          </a:p>
          <a:p>
            <a:pPr algn="ctr"/>
            <a:r>
              <a:rPr lang="zh-TW" altLang="en-US" dirty="0"/>
              <a:t>辐射角度及范围</a:t>
            </a:r>
            <a:endParaRPr lang="en-HK" dirty="0"/>
          </a:p>
        </p:txBody>
      </p:sp>
      <p:sp>
        <p:nvSpPr>
          <p:cNvPr id="7" name="圓角矩形圖說文字 5">
            <a:extLst>
              <a:ext uri="{FF2B5EF4-FFF2-40B4-BE49-F238E27FC236}">
                <a16:creationId xmlns:a16="http://schemas.microsoft.com/office/drawing/2014/main" id="{EF97BD78-4059-49DD-A302-D521D34A02CA}"/>
              </a:ext>
            </a:extLst>
          </p:cNvPr>
          <p:cNvSpPr/>
          <p:nvPr/>
        </p:nvSpPr>
        <p:spPr>
          <a:xfrm>
            <a:off x="1072597" y="5763704"/>
            <a:ext cx="6884014" cy="804600"/>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7 </a:t>
            </a:r>
            <a:r>
              <a:rPr lang="zh-TW" altLang="en-US" sz="3000" b="1" dirty="0"/>
              <a:t>纬度对太阳辐射的影响</a:t>
            </a:r>
            <a:r>
              <a:rPr lang="en-US" altLang="zh-TW" sz="3000" b="1" dirty="0"/>
              <a:t> </a:t>
            </a:r>
            <a:endParaRPr lang="en-HK" altLang="zh-TW" sz="3000" b="1" dirty="0"/>
          </a:p>
        </p:txBody>
      </p:sp>
      <p:sp>
        <p:nvSpPr>
          <p:cNvPr id="8" name="TextBox 7">
            <a:extLst>
              <a:ext uri="{FF2B5EF4-FFF2-40B4-BE49-F238E27FC236}">
                <a16:creationId xmlns:a16="http://schemas.microsoft.com/office/drawing/2014/main" id="{F62A1A6E-B4D4-448A-9671-9E0CA5D29636}"/>
              </a:ext>
            </a:extLst>
          </p:cNvPr>
          <p:cNvSpPr txBox="1"/>
          <p:nvPr/>
        </p:nvSpPr>
        <p:spPr>
          <a:xfrm>
            <a:off x="3204839" y="2025856"/>
            <a:ext cx="1287262" cy="584775"/>
          </a:xfrm>
          <a:prstGeom prst="rect">
            <a:avLst/>
          </a:prstGeom>
          <a:noFill/>
        </p:spPr>
        <p:txBody>
          <a:bodyPr wrap="square" rtlCol="0">
            <a:spAutoFit/>
          </a:bodyPr>
          <a:lstStyle/>
          <a:p>
            <a:r>
              <a:rPr lang="zh-TW" altLang="en-US" sz="3200" b="1" dirty="0"/>
              <a:t>地球</a:t>
            </a:r>
            <a:endParaRPr lang="en-HK" sz="3200" b="1" dirty="0"/>
          </a:p>
        </p:txBody>
      </p:sp>
    </p:spTree>
    <p:extLst>
      <p:ext uri="{BB962C8B-B14F-4D97-AF65-F5344CB8AC3E}">
        <p14:creationId xmlns:p14="http://schemas.microsoft.com/office/powerpoint/2010/main" val="3852891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A47264-7D83-4CC9-9B77-62BF279B8304}"/>
              </a:ext>
            </a:extLst>
          </p:cNvPr>
          <p:cNvSpPr>
            <a:spLocks noGrp="1"/>
          </p:cNvSpPr>
          <p:nvPr>
            <p:ph sz="quarter" idx="13"/>
          </p:nvPr>
        </p:nvSpPr>
        <p:spPr>
          <a:xfrm>
            <a:off x="685330" y="719091"/>
            <a:ext cx="7772870" cy="5637321"/>
          </a:xfrm>
        </p:spPr>
        <p:txBody>
          <a:bodyPr>
            <a:normAutofit fontScale="92500"/>
          </a:bodyPr>
          <a:lstStyle/>
          <a:p>
            <a:r>
              <a:rPr lang="zh-TW" altLang="en-US" sz="3200" dirty="0"/>
              <a:t>在我国，太阳辐射的分布也是随纬度增高而相应减弱，但冬季的南北差异比夏季的更为显著</a:t>
            </a:r>
            <a:endParaRPr lang="en-HK" altLang="zh-TW" sz="3200" dirty="0"/>
          </a:p>
          <a:p>
            <a:endParaRPr lang="en-HK" altLang="zh-TW" sz="3200" dirty="0"/>
          </a:p>
          <a:p>
            <a:pPr marL="0" indent="0">
              <a:buNone/>
            </a:pPr>
            <a:r>
              <a:rPr lang="en-US" altLang="zh-TW" sz="3200" b="1" dirty="0"/>
              <a:t>2) </a:t>
            </a:r>
            <a:r>
              <a:rPr lang="zh-TW" altLang="en-US" sz="3200" b="1" dirty="0"/>
              <a:t>海陆分布</a:t>
            </a:r>
            <a:r>
              <a:rPr lang="en-US" altLang="zh-TW" sz="3200" b="1" dirty="0"/>
              <a:t>:</a:t>
            </a:r>
            <a:endParaRPr lang="en-HK" altLang="zh-TW" sz="3200" b="1" dirty="0"/>
          </a:p>
          <a:p>
            <a:r>
              <a:rPr lang="zh-TW" altLang="en-US" sz="3200" dirty="0"/>
              <a:t>由于海洋和陆地的物理性质不同，相比下，海洋的热容量较陆地大</a:t>
            </a:r>
            <a:endParaRPr lang="en-HK" altLang="zh-TW" sz="3200" dirty="0"/>
          </a:p>
          <a:p>
            <a:r>
              <a:rPr lang="zh-TW" altLang="en-US" sz="3200" dirty="0"/>
              <a:t>因此，在强烈的阳光照射下，海洋增温较陆地慢；阳光减弱以后，海洋降温也较陆地慢</a:t>
            </a:r>
            <a:endParaRPr lang="en-HK" sz="3200" dirty="0"/>
          </a:p>
        </p:txBody>
      </p:sp>
      <p:pic>
        <p:nvPicPr>
          <p:cNvPr id="5" name="Picture 4" descr="A close up of a logo&#10;&#10;Description automatically generated">
            <a:extLst>
              <a:ext uri="{FF2B5EF4-FFF2-40B4-BE49-F238E27FC236}">
                <a16:creationId xmlns:a16="http://schemas.microsoft.com/office/drawing/2014/main" id="{18DF8220-A2BA-4FA5-9729-189BBB5766AC}"/>
              </a:ext>
            </a:extLst>
          </p:cNvPr>
          <p:cNvPicPr>
            <a:picLocks noChangeAspect="1"/>
          </p:cNvPicPr>
          <p:nvPr/>
        </p:nvPicPr>
        <p:blipFill rotWithShape="1">
          <a:blip r:embed="rId2">
            <a:extLst>
              <a:ext uri="{28A0092B-C50C-407E-A947-70E740481C1C}">
                <a14:useLocalDpi xmlns:a14="http://schemas.microsoft.com/office/drawing/2010/main" val="0"/>
              </a:ext>
            </a:extLst>
          </a:blip>
          <a:srcRect l="5966" t="12117" r="10261" b="8332"/>
          <a:stretch/>
        </p:blipFill>
        <p:spPr>
          <a:xfrm>
            <a:off x="2991775" y="2210539"/>
            <a:ext cx="2193149" cy="15447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3344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C4EEE-9560-4E32-9CAB-F62D2BA8C3E3}"/>
              </a:ext>
            </a:extLst>
          </p:cNvPr>
          <p:cNvSpPr>
            <a:spLocks noGrp="1"/>
          </p:cNvSpPr>
          <p:nvPr>
            <p:ph sz="quarter" idx="13"/>
          </p:nvPr>
        </p:nvSpPr>
        <p:spPr>
          <a:xfrm>
            <a:off x="685330" y="781235"/>
            <a:ext cx="7772870" cy="5009965"/>
          </a:xfrm>
        </p:spPr>
        <p:txBody>
          <a:bodyPr>
            <a:normAutofit/>
          </a:bodyPr>
          <a:lstStyle/>
          <a:p>
            <a:r>
              <a:rPr lang="zh-TW" altLang="en-US" sz="3200" dirty="0"/>
              <a:t>另外，海洋与陆地表面空气中所含水汽的多寡也不同。一般来说，在海洋或近海的地区，气温的日变化和年变化较小，降水亦较多，形成</a:t>
            </a:r>
            <a:r>
              <a:rPr lang="zh-TW" altLang="en-US" sz="3200" b="1" dirty="0"/>
              <a:t>海洋性气候</a:t>
            </a:r>
            <a:endParaRPr lang="en-HK" altLang="zh-TW" sz="3200" b="1" dirty="0"/>
          </a:p>
          <a:p>
            <a:r>
              <a:rPr lang="zh-TW" altLang="en-US" sz="3200" dirty="0"/>
              <a:t>我国位于亚欧大陆东部及太平洋西岸，由于海陆热力差异突出，形成显著的</a:t>
            </a:r>
            <a:r>
              <a:rPr lang="zh-TW" altLang="en-US" sz="3200" b="1" dirty="0"/>
              <a:t>季风气候</a:t>
            </a:r>
            <a:r>
              <a:rPr lang="zh-TW" altLang="en-US" sz="3200" dirty="0"/>
              <a:t>，对我国的气候影响甚深</a:t>
            </a:r>
            <a:endParaRPr lang="en-HK" sz="3200" dirty="0"/>
          </a:p>
        </p:txBody>
      </p:sp>
    </p:spTree>
    <p:extLst>
      <p:ext uri="{BB962C8B-B14F-4D97-AF65-F5344CB8AC3E}">
        <p14:creationId xmlns:p14="http://schemas.microsoft.com/office/powerpoint/2010/main" val="3292076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E67841-B3B6-4369-9107-620D7E013E30}"/>
              </a:ext>
            </a:extLst>
          </p:cNvPr>
          <p:cNvSpPr>
            <a:spLocks noGrp="1"/>
          </p:cNvSpPr>
          <p:nvPr>
            <p:ph sz="quarter" idx="13"/>
          </p:nvPr>
        </p:nvSpPr>
        <p:spPr>
          <a:xfrm>
            <a:off x="685330" y="701336"/>
            <a:ext cx="7772870" cy="5379867"/>
          </a:xfrm>
        </p:spPr>
        <p:txBody>
          <a:bodyPr>
            <a:normAutofit fontScale="92500" lnSpcReduction="20000"/>
          </a:bodyPr>
          <a:lstStyle/>
          <a:p>
            <a:pPr marL="0" indent="0">
              <a:buNone/>
            </a:pPr>
            <a:r>
              <a:rPr lang="en-US" altLang="zh-TW" sz="3200" b="1" dirty="0"/>
              <a:t>3) </a:t>
            </a:r>
            <a:r>
              <a:rPr lang="zh-TW" altLang="en-US" sz="3200" b="1" dirty="0"/>
              <a:t>地形地势</a:t>
            </a:r>
            <a:r>
              <a:rPr lang="en-US" altLang="zh-TW" sz="3200" b="1" dirty="0"/>
              <a:t>:</a:t>
            </a:r>
            <a:endParaRPr lang="en-HK" altLang="zh-TW" sz="3200" b="1" dirty="0"/>
          </a:p>
          <a:p>
            <a:r>
              <a:rPr lang="zh-TW" altLang="en-US" sz="3200" dirty="0"/>
              <a:t>一般说来，</a:t>
            </a:r>
            <a:r>
              <a:rPr lang="zh-TW" altLang="en-US" sz="3200" b="1" dirty="0"/>
              <a:t>气温</a:t>
            </a:r>
            <a:r>
              <a:rPr lang="zh-TW" altLang="en-US" sz="3200" dirty="0"/>
              <a:t>会随海拔高度的增加而降低，大约为每升高</a:t>
            </a:r>
            <a:r>
              <a:rPr lang="en-US" altLang="zh-TW" sz="3200" dirty="0"/>
              <a:t>100</a:t>
            </a:r>
            <a:r>
              <a:rPr lang="zh-TW" altLang="en-US" sz="3200" dirty="0"/>
              <a:t>米气温降低约</a:t>
            </a:r>
            <a:r>
              <a:rPr lang="en-US" altLang="zh-TW" sz="3200" dirty="0"/>
              <a:t>0.6℃ </a:t>
            </a:r>
          </a:p>
          <a:p>
            <a:pPr marL="0" indent="0">
              <a:buNone/>
            </a:pPr>
            <a:r>
              <a:rPr lang="en-US" altLang="zh-TW" sz="3200" dirty="0"/>
              <a:t>  [</a:t>
            </a:r>
            <a:r>
              <a:rPr lang="zh-TW" altLang="en-US" sz="3200" dirty="0">
                <a:solidFill>
                  <a:srgbClr val="0070C0"/>
                </a:solidFill>
              </a:rPr>
              <a:t>根据这气温与海拔高度的关系，请教师着 </a:t>
            </a:r>
            <a:endParaRPr lang="en-HK" altLang="zh-TW" sz="3200" dirty="0">
              <a:solidFill>
                <a:srgbClr val="0070C0"/>
              </a:solidFill>
            </a:endParaRPr>
          </a:p>
          <a:p>
            <a:pPr marL="0" indent="0">
              <a:buNone/>
            </a:pPr>
            <a:r>
              <a:rPr lang="en-HK" altLang="zh-TW" sz="3200" dirty="0">
                <a:solidFill>
                  <a:srgbClr val="0070C0"/>
                </a:solidFill>
              </a:rPr>
              <a:t>   </a:t>
            </a:r>
            <a:r>
              <a:rPr lang="zh-TW" altLang="en-US" sz="3200" dirty="0">
                <a:solidFill>
                  <a:srgbClr val="0070C0"/>
                </a:solidFill>
              </a:rPr>
              <a:t>学生完成图</a:t>
            </a:r>
            <a:r>
              <a:rPr lang="en-US" altLang="zh-TW" sz="3200" dirty="0">
                <a:solidFill>
                  <a:srgbClr val="0070C0"/>
                </a:solidFill>
              </a:rPr>
              <a:t>8</a:t>
            </a:r>
            <a:r>
              <a:rPr lang="en-US" altLang="zh-TW" sz="3200" dirty="0"/>
              <a:t>]</a:t>
            </a:r>
          </a:p>
          <a:p>
            <a:r>
              <a:rPr lang="zh-TW" altLang="en-US" sz="3200" b="1" dirty="0"/>
              <a:t>降水</a:t>
            </a:r>
            <a:r>
              <a:rPr lang="zh-TW" altLang="en-US" sz="3200" dirty="0"/>
              <a:t>方面，降水量在一定的高度范围内，会随海拔高度的升高而增加</a:t>
            </a:r>
            <a:endParaRPr lang="en-HK" altLang="zh-TW" sz="3200" dirty="0"/>
          </a:p>
          <a:p>
            <a:r>
              <a:rPr lang="zh-TW" altLang="en-US" sz="3200" dirty="0"/>
              <a:t>此外，我国许多大致上东西走向的山脉亦对南北冷暖气流的交换起了</a:t>
            </a:r>
            <a:r>
              <a:rPr lang="zh-TW" altLang="en-US" sz="3200" b="1" dirty="0"/>
              <a:t>屏障作用</a:t>
            </a:r>
            <a:r>
              <a:rPr lang="zh-TW" altLang="en-US" sz="3200" dirty="0"/>
              <a:t>，成为气候区域的分界线，如南岭和秦岭便是例子</a:t>
            </a:r>
            <a:endParaRPr lang="en-HK" sz="3200" dirty="0"/>
          </a:p>
        </p:txBody>
      </p:sp>
    </p:spTree>
    <p:extLst>
      <p:ext uri="{BB962C8B-B14F-4D97-AF65-F5344CB8AC3E}">
        <p14:creationId xmlns:p14="http://schemas.microsoft.com/office/powerpoint/2010/main" val="7078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DD52DE2F-FC4A-4AC3-96B9-0BF12B608617}"/>
              </a:ext>
            </a:extLst>
          </p:cNvPr>
          <p:cNvPicPr>
            <a:picLocks noChangeAspect="1"/>
          </p:cNvPicPr>
          <p:nvPr/>
        </p:nvPicPr>
        <p:blipFill rotWithShape="1">
          <a:blip r:embed="rId2">
            <a:extLst>
              <a:ext uri="{28A0092B-C50C-407E-A947-70E740481C1C}">
                <a14:useLocalDpi xmlns:a14="http://schemas.microsoft.com/office/drawing/2010/main" val="0"/>
              </a:ext>
            </a:extLst>
          </a:blip>
          <a:srcRect b="10272"/>
          <a:stretch/>
        </p:blipFill>
        <p:spPr>
          <a:xfrm>
            <a:off x="3566603" y="801951"/>
            <a:ext cx="5402085" cy="5936200"/>
          </a:xfrm>
          <a:prstGeom prst="rect">
            <a:avLst/>
          </a:prstGeom>
        </p:spPr>
      </p:pic>
      <p:sp>
        <p:nvSpPr>
          <p:cNvPr id="3" name="TextBox 2">
            <a:extLst>
              <a:ext uri="{FF2B5EF4-FFF2-40B4-BE49-F238E27FC236}">
                <a16:creationId xmlns:a16="http://schemas.microsoft.com/office/drawing/2014/main" id="{DB01CEFB-FFD5-4355-BE2A-8606D671C337}"/>
              </a:ext>
            </a:extLst>
          </p:cNvPr>
          <p:cNvSpPr txBox="1"/>
          <p:nvPr/>
        </p:nvSpPr>
        <p:spPr>
          <a:xfrm>
            <a:off x="6267645" y="6368819"/>
            <a:ext cx="452751" cy="369332"/>
          </a:xfrm>
          <a:prstGeom prst="rect">
            <a:avLst/>
          </a:prstGeom>
          <a:noFill/>
        </p:spPr>
        <p:txBody>
          <a:bodyPr wrap="square" rtlCol="0">
            <a:spAutoFit/>
          </a:bodyPr>
          <a:lstStyle/>
          <a:p>
            <a:r>
              <a:rPr lang="en-US" altLang="zh-TW" dirty="0"/>
              <a:t>0</a:t>
            </a:r>
            <a:endParaRPr lang="en-HK" dirty="0"/>
          </a:p>
        </p:txBody>
      </p:sp>
      <p:sp>
        <p:nvSpPr>
          <p:cNvPr id="4" name="TextBox 3">
            <a:extLst>
              <a:ext uri="{FF2B5EF4-FFF2-40B4-BE49-F238E27FC236}">
                <a16:creationId xmlns:a16="http://schemas.microsoft.com/office/drawing/2014/main" id="{4D3DB117-29D7-4B61-A538-68091D427EDA}"/>
              </a:ext>
            </a:extLst>
          </p:cNvPr>
          <p:cNvSpPr txBox="1"/>
          <p:nvPr/>
        </p:nvSpPr>
        <p:spPr>
          <a:xfrm>
            <a:off x="6267644" y="5189569"/>
            <a:ext cx="923269" cy="369332"/>
          </a:xfrm>
          <a:prstGeom prst="rect">
            <a:avLst/>
          </a:prstGeom>
          <a:noFill/>
        </p:spPr>
        <p:txBody>
          <a:bodyPr wrap="square" rtlCol="0">
            <a:spAutoFit/>
          </a:bodyPr>
          <a:lstStyle/>
          <a:p>
            <a:r>
              <a:rPr lang="en-US" altLang="zh-TW" dirty="0"/>
              <a:t>1000</a:t>
            </a:r>
            <a:endParaRPr lang="en-HK" dirty="0"/>
          </a:p>
        </p:txBody>
      </p:sp>
      <p:sp>
        <p:nvSpPr>
          <p:cNvPr id="5" name="TextBox 4">
            <a:extLst>
              <a:ext uri="{FF2B5EF4-FFF2-40B4-BE49-F238E27FC236}">
                <a16:creationId xmlns:a16="http://schemas.microsoft.com/office/drawing/2014/main" id="{471F9699-72E8-4785-947B-A25DA0AAF44A}"/>
              </a:ext>
            </a:extLst>
          </p:cNvPr>
          <p:cNvSpPr txBox="1"/>
          <p:nvPr/>
        </p:nvSpPr>
        <p:spPr>
          <a:xfrm>
            <a:off x="6180347" y="4010319"/>
            <a:ext cx="923269" cy="369332"/>
          </a:xfrm>
          <a:prstGeom prst="rect">
            <a:avLst/>
          </a:prstGeom>
          <a:noFill/>
        </p:spPr>
        <p:txBody>
          <a:bodyPr wrap="square" rtlCol="0">
            <a:spAutoFit/>
          </a:bodyPr>
          <a:lstStyle/>
          <a:p>
            <a:r>
              <a:rPr lang="en-US" altLang="zh-TW" dirty="0"/>
              <a:t>2000</a:t>
            </a:r>
            <a:endParaRPr lang="en-HK" dirty="0"/>
          </a:p>
        </p:txBody>
      </p:sp>
      <p:sp>
        <p:nvSpPr>
          <p:cNvPr id="6" name="TextBox 5">
            <a:extLst>
              <a:ext uri="{FF2B5EF4-FFF2-40B4-BE49-F238E27FC236}">
                <a16:creationId xmlns:a16="http://schemas.microsoft.com/office/drawing/2014/main" id="{1FB23E27-46CE-4E6A-92BF-5FAE59647298}"/>
              </a:ext>
            </a:extLst>
          </p:cNvPr>
          <p:cNvSpPr txBox="1"/>
          <p:nvPr/>
        </p:nvSpPr>
        <p:spPr>
          <a:xfrm>
            <a:off x="6258761" y="2811094"/>
            <a:ext cx="923269" cy="369332"/>
          </a:xfrm>
          <a:prstGeom prst="rect">
            <a:avLst/>
          </a:prstGeom>
          <a:noFill/>
        </p:spPr>
        <p:txBody>
          <a:bodyPr wrap="square" rtlCol="0">
            <a:spAutoFit/>
          </a:bodyPr>
          <a:lstStyle/>
          <a:p>
            <a:r>
              <a:rPr lang="en-US" altLang="zh-TW" dirty="0"/>
              <a:t>3000</a:t>
            </a:r>
            <a:endParaRPr lang="en-HK" dirty="0"/>
          </a:p>
        </p:txBody>
      </p:sp>
      <p:sp>
        <p:nvSpPr>
          <p:cNvPr id="7" name="TextBox 6">
            <a:extLst>
              <a:ext uri="{FF2B5EF4-FFF2-40B4-BE49-F238E27FC236}">
                <a16:creationId xmlns:a16="http://schemas.microsoft.com/office/drawing/2014/main" id="{29391CB1-5FFA-4ED3-9FC9-E73A8BFA8CDD}"/>
              </a:ext>
            </a:extLst>
          </p:cNvPr>
          <p:cNvSpPr txBox="1"/>
          <p:nvPr/>
        </p:nvSpPr>
        <p:spPr>
          <a:xfrm>
            <a:off x="6233608" y="1611869"/>
            <a:ext cx="923269" cy="369332"/>
          </a:xfrm>
          <a:prstGeom prst="rect">
            <a:avLst/>
          </a:prstGeom>
          <a:noFill/>
        </p:spPr>
        <p:txBody>
          <a:bodyPr wrap="square" rtlCol="0">
            <a:spAutoFit/>
          </a:bodyPr>
          <a:lstStyle/>
          <a:p>
            <a:r>
              <a:rPr lang="en-US" altLang="zh-TW" dirty="0"/>
              <a:t>4000</a:t>
            </a:r>
            <a:endParaRPr lang="en-HK" dirty="0"/>
          </a:p>
        </p:txBody>
      </p:sp>
      <p:sp>
        <p:nvSpPr>
          <p:cNvPr id="8" name="TextBox 7">
            <a:extLst>
              <a:ext uri="{FF2B5EF4-FFF2-40B4-BE49-F238E27FC236}">
                <a16:creationId xmlns:a16="http://schemas.microsoft.com/office/drawing/2014/main" id="{4BB0DAC4-9608-4A05-AB46-9AB2179E7CE0}"/>
              </a:ext>
            </a:extLst>
          </p:cNvPr>
          <p:cNvSpPr txBox="1"/>
          <p:nvPr/>
        </p:nvSpPr>
        <p:spPr>
          <a:xfrm>
            <a:off x="6158157" y="1252525"/>
            <a:ext cx="1121532" cy="369332"/>
          </a:xfrm>
          <a:prstGeom prst="rect">
            <a:avLst/>
          </a:prstGeom>
          <a:noFill/>
        </p:spPr>
        <p:txBody>
          <a:bodyPr wrap="square" rtlCol="0">
            <a:spAutoFit/>
          </a:bodyPr>
          <a:lstStyle/>
          <a:p>
            <a:r>
              <a:rPr lang="zh-TW" altLang="en-US" b="1" dirty="0"/>
              <a:t>高度</a:t>
            </a:r>
            <a:r>
              <a:rPr lang="en-US" altLang="zh-TW" b="1" dirty="0"/>
              <a:t>(</a:t>
            </a:r>
            <a:r>
              <a:rPr lang="zh-TW" altLang="en-US" b="1" dirty="0"/>
              <a:t>米</a:t>
            </a:r>
            <a:r>
              <a:rPr lang="en-US" altLang="zh-TW" b="1" dirty="0"/>
              <a:t>)</a:t>
            </a:r>
            <a:endParaRPr lang="en-HK" b="1" dirty="0"/>
          </a:p>
        </p:txBody>
      </p:sp>
      <p:sp>
        <p:nvSpPr>
          <p:cNvPr id="9" name="TextBox 8">
            <a:extLst>
              <a:ext uri="{FF2B5EF4-FFF2-40B4-BE49-F238E27FC236}">
                <a16:creationId xmlns:a16="http://schemas.microsoft.com/office/drawing/2014/main" id="{9C5BDA45-1347-40E8-AA51-D32D3642AC15}"/>
              </a:ext>
            </a:extLst>
          </p:cNvPr>
          <p:cNvSpPr txBox="1"/>
          <p:nvPr/>
        </p:nvSpPr>
        <p:spPr>
          <a:xfrm>
            <a:off x="2670712" y="1242537"/>
            <a:ext cx="1121532" cy="369332"/>
          </a:xfrm>
          <a:prstGeom prst="rect">
            <a:avLst/>
          </a:prstGeom>
          <a:noFill/>
        </p:spPr>
        <p:txBody>
          <a:bodyPr wrap="square" rtlCol="0">
            <a:spAutoFit/>
          </a:bodyPr>
          <a:lstStyle/>
          <a:p>
            <a:r>
              <a:rPr lang="zh-TW" altLang="en-US" b="1" dirty="0"/>
              <a:t>气温</a:t>
            </a:r>
            <a:r>
              <a:rPr lang="en-US" altLang="zh-TW" b="1" dirty="0"/>
              <a:t>(℃)</a:t>
            </a:r>
            <a:endParaRPr lang="en-HK" b="1" dirty="0"/>
          </a:p>
        </p:txBody>
      </p:sp>
      <p:sp>
        <p:nvSpPr>
          <p:cNvPr id="10" name="TextBox 9">
            <a:extLst>
              <a:ext uri="{FF2B5EF4-FFF2-40B4-BE49-F238E27FC236}">
                <a16:creationId xmlns:a16="http://schemas.microsoft.com/office/drawing/2014/main" id="{01981087-F54E-470C-B2CC-077020B43A8A}"/>
              </a:ext>
            </a:extLst>
          </p:cNvPr>
          <p:cNvSpPr txBox="1"/>
          <p:nvPr/>
        </p:nvSpPr>
        <p:spPr>
          <a:xfrm>
            <a:off x="1953087" y="1621857"/>
            <a:ext cx="1722268" cy="704093"/>
          </a:xfrm>
          <a:prstGeom prst="rect">
            <a:avLst/>
          </a:prstGeom>
          <a:noFill/>
          <a:ln>
            <a:solidFill>
              <a:schemeClr val="tx1"/>
            </a:solidFill>
          </a:ln>
        </p:spPr>
        <p:txBody>
          <a:bodyPr wrap="square" rtlCol="0">
            <a:spAutoFit/>
          </a:bodyPr>
          <a:lstStyle/>
          <a:p>
            <a:endParaRPr lang="en-HK" dirty="0"/>
          </a:p>
        </p:txBody>
      </p:sp>
      <p:sp>
        <p:nvSpPr>
          <p:cNvPr id="11" name="TextBox 10">
            <a:extLst>
              <a:ext uri="{FF2B5EF4-FFF2-40B4-BE49-F238E27FC236}">
                <a16:creationId xmlns:a16="http://schemas.microsoft.com/office/drawing/2014/main" id="{81496F74-E80F-4336-AB2D-771A6FD21AC2}"/>
              </a:ext>
            </a:extLst>
          </p:cNvPr>
          <p:cNvSpPr txBox="1"/>
          <p:nvPr/>
        </p:nvSpPr>
        <p:spPr>
          <a:xfrm>
            <a:off x="1961970" y="2611718"/>
            <a:ext cx="1722268" cy="704093"/>
          </a:xfrm>
          <a:prstGeom prst="rect">
            <a:avLst/>
          </a:prstGeom>
          <a:noFill/>
          <a:ln>
            <a:solidFill>
              <a:schemeClr val="tx1"/>
            </a:solidFill>
          </a:ln>
        </p:spPr>
        <p:txBody>
          <a:bodyPr wrap="square" rtlCol="0">
            <a:spAutoFit/>
          </a:bodyPr>
          <a:lstStyle/>
          <a:p>
            <a:endParaRPr lang="en-HK" dirty="0"/>
          </a:p>
        </p:txBody>
      </p:sp>
      <p:sp>
        <p:nvSpPr>
          <p:cNvPr id="12" name="TextBox 11">
            <a:extLst>
              <a:ext uri="{FF2B5EF4-FFF2-40B4-BE49-F238E27FC236}">
                <a16:creationId xmlns:a16="http://schemas.microsoft.com/office/drawing/2014/main" id="{C69408FA-B3BF-4BC5-8D14-4C96FA08AF77}"/>
              </a:ext>
            </a:extLst>
          </p:cNvPr>
          <p:cNvSpPr txBox="1"/>
          <p:nvPr/>
        </p:nvSpPr>
        <p:spPr>
          <a:xfrm>
            <a:off x="1953087" y="3770051"/>
            <a:ext cx="1722268" cy="704093"/>
          </a:xfrm>
          <a:prstGeom prst="rect">
            <a:avLst/>
          </a:prstGeom>
          <a:noFill/>
          <a:ln>
            <a:solidFill>
              <a:schemeClr val="tx1"/>
            </a:solidFill>
          </a:ln>
        </p:spPr>
        <p:txBody>
          <a:bodyPr wrap="square" rtlCol="0">
            <a:spAutoFit/>
          </a:bodyPr>
          <a:lstStyle/>
          <a:p>
            <a:endParaRPr lang="en-HK" dirty="0"/>
          </a:p>
        </p:txBody>
      </p:sp>
      <p:sp>
        <p:nvSpPr>
          <p:cNvPr id="13" name="TextBox 12">
            <a:extLst>
              <a:ext uri="{FF2B5EF4-FFF2-40B4-BE49-F238E27FC236}">
                <a16:creationId xmlns:a16="http://schemas.microsoft.com/office/drawing/2014/main" id="{D962DE1C-1C41-472C-9FDC-1D6AC60F1CE4}"/>
              </a:ext>
            </a:extLst>
          </p:cNvPr>
          <p:cNvSpPr txBox="1"/>
          <p:nvPr/>
        </p:nvSpPr>
        <p:spPr>
          <a:xfrm>
            <a:off x="1953087" y="4837522"/>
            <a:ext cx="1722268" cy="704093"/>
          </a:xfrm>
          <a:prstGeom prst="rect">
            <a:avLst/>
          </a:prstGeom>
          <a:noFill/>
          <a:ln>
            <a:solidFill>
              <a:schemeClr val="tx1"/>
            </a:solidFill>
          </a:ln>
        </p:spPr>
        <p:txBody>
          <a:bodyPr wrap="square" rtlCol="0">
            <a:spAutoFit/>
          </a:bodyPr>
          <a:lstStyle/>
          <a:p>
            <a:endParaRPr lang="en-HK" dirty="0"/>
          </a:p>
        </p:txBody>
      </p:sp>
      <p:sp>
        <p:nvSpPr>
          <p:cNvPr id="14" name="TextBox 13">
            <a:extLst>
              <a:ext uri="{FF2B5EF4-FFF2-40B4-BE49-F238E27FC236}">
                <a16:creationId xmlns:a16="http://schemas.microsoft.com/office/drawing/2014/main" id="{7398A18D-0EFE-4F07-B084-0B04DC09F07A}"/>
              </a:ext>
            </a:extLst>
          </p:cNvPr>
          <p:cNvSpPr txBox="1"/>
          <p:nvPr/>
        </p:nvSpPr>
        <p:spPr>
          <a:xfrm>
            <a:off x="3096084" y="6327037"/>
            <a:ext cx="923269" cy="369332"/>
          </a:xfrm>
          <a:prstGeom prst="rect">
            <a:avLst/>
          </a:prstGeom>
          <a:noFill/>
        </p:spPr>
        <p:txBody>
          <a:bodyPr wrap="square" rtlCol="0">
            <a:spAutoFit/>
          </a:bodyPr>
          <a:lstStyle/>
          <a:p>
            <a:r>
              <a:rPr lang="en-US" altLang="zh-TW" dirty="0"/>
              <a:t>18℃</a:t>
            </a:r>
            <a:endParaRPr lang="en-HK" dirty="0"/>
          </a:p>
        </p:txBody>
      </p:sp>
      <p:sp>
        <p:nvSpPr>
          <p:cNvPr id="15" name="圓角矩形圖說文字 5">
            <a:extLst>
              <a:ext uri="{FF2B5EF4-FFF2-40B4-BE49-F238E27FC236}">
                <a16:creationId xmlns:a16="http://schemas.microsoft.com/office/drawing/2014/main" id="{25C9CAA6-4599-4225-9233-AF00F457C684}"/>
              </a:ext>
            </a:extLst>
          </p:cNvPr>
          <p:cNvSpPr/>
          <p:nvPr/>
        </p:nvSpPr>
        <p:spPr>
          <a:xfrm>
            <a:off x="219602" y="100146"/>
            <a:ext cx="6884014" cy="804600"/>
          </a:xfrm>
          <a:prstGeom prst="wedgeRoundRectCallout">
            <a:avLst>
              <a:gd name="adj1" fmla="val 18047"/>
              <a:gd name="adj2" fmla="val 939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8  </a:t>
            </a:r>
            <a:r>
              <a:rPr lang="zh-TW" altLang="en-US" sz="3000" b="1" dirty="0"/>
              <a:t>气温与海拔高度的关系</a:t>
            </a:r>
            <a:endParaRPr lang="en-HK" altLang="zh-TW" sz="3000" b="1" dirty="0"/>
          </a:p>
        </p:txBody>
      </p:sp>
    </p:spTree>
    <p:extLst>
      <p:ext uri="{BB962C8B-B14F-4D97-AF65-F5344CB8AC3E}">
        <p14:creationId xmlns:p14="http://schemas.microsoft.com/office/powerpoint/2010/main" val="192112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CE021-2C39-4748-9225-30610EF7259D}"/>
              </a:ext>
            </a:extLst>
          </p:cNvPr>
          <p:cNvSpPr>
            <a:spLocks noGrp="1"/>
          </p:cNvSpPr>
          <p:nvPr>
            <p:ph sz="quarter" idx="13"/>
          </p:nvPr>
        </p:nvSpPr>
        <p:spPr>
          <a:xfrm>
            <a:off x="1012054" y="497150"/>
            <a:ext cx="7446146" cy="5743851"/>
          </a:xfrm>
        </p:spPr>
        <p:txBody>
          <a:bodyPr>
            <a:normAutofit/>
          </a:bodyPr>
          <a:lstStyle/>
          <a:p>
            <a:pPr marL="0" indent="0">
              <a:buNone/>
            </a:pPr>
            <a:r>
              <a:rPr lang="zh-TW" altLang="en-US" sz="3200" dirty="0"/>
              <a:t>此外，教师在教授中一至中三地理课程的以下单元时，亦可考虑先教授本简报，因为我国的气候知识可有助同学理解下列单元的相关内容：</a:t>
            </a:r>
            <a:endParaRPr lang="en-HK" altLang="zh-TW" sz="3200" dirty="0"/>
          </a:p>
          <a:p>
            <a:r>
              <a:rPr lang="en-US" altLang="zh-TW" sz="3200" dirty="0"/>
              <a:t>“</a:t>
            </a:r>
            <a:r>
              <a:rPr lang="zh-TW" altLang="en-US" sz="3200" dirty="0">
                <a:solidFill>
                  <a:srgbClr val="00B050"/>
                </a:solidFill>
              </a:rPr>
              <a:t>粮食问题</a:t>
            </a:r>
            <a:r>
              <a:rPr lang="en-US" altLang="zh-TW" sz="3200" dirty="0">
                <a:solidFill>
                  <a:srgbClr val="00B050"/>
                </a:solidFill>
              </a:rPr>
              <a:t>—</a:t>
            </a:r>
            <a:r>
              <a:rPr lang="zh-TW" altLang="en-US" sz="3200" dirty="0">
                <a:solidFill>
                  <a:srgbClr val="00B050"/>
                </a:solidFill>
              </a:rPr>
              <a:t>我们能养活自己吗</a:t>
            </a:r>
            <a:r>
              <a:rPr lang="zh-TW" altLang="en-US" sz="3200" dirty="0"/>
              <a:t>？</a:t>
            </a:r>
            <a:r>
              <a:rPr lang="en-US" altLang="zh-TW" sz="3200" dirty="0"/>
              <a:t>”</a:t>
            </a:r>
            <a:endParaRPr lang="zh-TW" altLang="en-US" sz="3200" dirty="0"/>
          </a:p>
          <a:p>
            <a:r>
              <a:rPr lang="en-US" altLang="zh-TW" sz="3200" dirty="0"/>
              <a:t>“</a:t>
            </a:r>
            <a:r>
              <a:rPr lang="zh-TW" altLang="en-US" sz="3200" dirty="0">
                <a:solidFill>
                  <a:srgbClr val="00B050"/>
                </a:solidFill>
              </a:rPr>
              <a:t>人口问题</a:t>
            </a:r>
            <a:r>
              <a:rPr lang="en-US" altLang="zh-TW" sz="3200" dirty="0">
                <a:solidFill>
                  <a:srgbClr val="00B050"/>
                </a:solidFill>
              </a:rPr>
              <a:t>—</a:t>
            </a:r>
            <a:r>
              <a:rPr lang="zh-TW" altLang="en-US" sz="3200" dirty="0">
                <a:solidFill>
                  <a:srgbClr val="00B050"/>
                </a:solidFill>
              </a:rPr>
              <a:t>纯粹是数字问题？</a:t>
            </a:r>
            <a:r>
              <a:rPr lang="en-US" altLang="zh-TW" sz="3200" dirty="0"/>
              <a:t>”</a:t>
            </a:r>
          </a:p>
          <a:p>
            <a:r>
              <a:rPr lang="en-US" altLang="zh-TW" sz="3200" dirty="0"/>
              <a:t>“</a:t>
            </a:r>
            <a:r>
              <a:rPr lang="zh-TW" altLang="en-US" sz="3200" dirty="0">
                <a:solidFill>
                  <a:srgbClr val="00B050"/>
                </a:solidFill>
              </a:rPr>
              <a:t>控制沙尘</a:t>
            </a:r>
            <a:r>
              <a:rPr lang="en-US" altLang="zh-TW" sz="3200" dirty="0">
                <a:solidFill>
                  <a:srgbClr val="00B050"/>
                </a:solidFill>
              </a:rPr>
              <a:t>—</a:t>
            </a:r>
            <a:r>
              <a:rPr lang="zh-TW" altLang="en-US" sz="3200" dirty="0">
                <a:solidFill>
                  <a:srgbClr val="00B050"/>
                </a:solidFill>
              </a:rPr>
              <a:t>对抗荒漠化和沙尘暴的持久战</a:t>
            </a:r>
            <a:r>
              <a:rPr lang="en-US" altLang="zh-TW" sz="3200" dirty="0"/>
              <a:t>”</a:t>
            </a:r>
            <a:endParaRPr lang="zh-TW" altLang="en-US" sz="3200" dirty="0"/>
          </a:p>
          <a:p>
            <a:endParaRPr lang="zh-TW" altLang="en-US" sz="3200" dirty="0"/>
          </a:p>
          <a:p>
            <a:endParaRPr lang="en-HK" sz="3200" dirty="0"/>
          </a:p>
        </p:txBody>
      </p:sp>
    </p:spTree>
    <p:extLst>
      <p:ext uri="{BB962C8B-B14F-4D97-AF65-F5344CB8AC3E}">
        <p14:creationId xmlns:p14="http://schemas.microsoft.com/office/powerpoint/2010/main" val="3045973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0229DD-9816-439E-8E22-52A234207E81}"/>
              </a:ext>
            </a:extLst>
          </p:cNvPr>
          <p:cNvSpPr>
            <a:spLocks noGrp="1"/>
          </p:cNvSpPr>
          <p:nvPr>
            <p:ph sz="quarter" idx="13"/>
          </p:nvPr>
        </p:nvSpPr>
        <p:spPr>
          <a:xfrm>
            <a:off x="685330" y="523783"/>
            <a:ext cx="7772870" cy="6152225"/>
          </a:xfrm>
        </p:spPr>
        <p:txBody>
          <a:bodyPr>
            <a:normAutofit fontScale="92500" lnSpcReduction="10000"/>
          </a:bodyPr>
          <a:lstStyle/>
          <a:p>
            <a:r>
              <a:rPr lang="zh-TW" altLang="en-US" sz="3200" dirty="0"/>
              <a:t>山地的</a:t>
            </a:r>
            <a:r>
              <a:rPr lang="zh-TW" altLang="en-US" sz="3200" b="1" dirty="0"/>
              <a:t>迎风坡</a:t>
            </a:r>
            <a:r>
              <a:rPr lang="zh-TW" altLang="en-US" sz="3200" dirty="0"/>
              <a:t>通常多雨而湿润，相反，</a:t>
            </a:r>
            <a:r>
              <a:rPr lang="zh-TW" altLang="en-US" sz="3200" b="1" dirty="0"/>
              <a:t>背风坡</a:t>
            </a:r>
            <a:r>
              <a:rPr lang="zh-TW" altLang="en-US" sz="3200" dirty="0"/>
              <a:t>则较少雨及干燥</a:t>
            </a:r>
            <a:endParaRPr lang="en-HK" altLang="zh-TW" sz="3200" dirty="0"/>
          </a:p>
          <a:p>
            <a:pPr marL="0" indent="0">
              <a:buNone/>
            </a:pPr>
            <a:r>
              <a:rPr lang="en-US" altLang="zh-TW" sz="3200" b="1" dirty="0"/>
              <a:t>4) </a:t>
            </a:r>
            <a:r>
              <a:rPr lang="zh-TW" altLang="en-US" sz="3200" b="1" dirty="0"/>
              <a:t>大气环流</a:t>
            </a:r>
            <a:r>
              <a:rPr lang="en-US" altLang="zh-TW" sz="3200" b="1" dirty="0"/>
              <a:t>:</a:t>
            </a:r>
            <a:endParaRPr lang="en-HK" altLang="zh-TW" sz="3200" b="1" dirty="0"/>
          </a:p>
          <a:p>
            <a:r>
              <a:rPr lang="zh-TW" altLang="en-US" sz="3200" dirty="0"/>
              <a:t>具有全球性和区域性的有规律的大气运动，通常被称为大气环流。大气环流把热量和水汽从一个地区输送到另一个地区</a:t>
            </a:r>
            <a:endParaRPr lang="en-HK" altLang="zh-TW" sz="3200" dirty="0"/>
          </a:p>
          <a:p>
            <a:r>
              <a:rPr lang="zh-TW" altLang="en-US" sz="3200" dirty="0"/>
              <a:t>例如，冬季西伯利亚和蒙古的冷空气流向我国，即空气由高纬流向低纬，能令大部分地区降温；夏季时，太平洋及印度洋的暖湿气流则向东部与西南部输送大量水汽及导致降水</a:t>
            </a:r>
            <a:endParaRPr lang="en-HK" altLang="zh-TW" sz="3200" dirty="0"/>
          </a:p>
          <a:p>
            <a:endParaRPr lang="en-HK" sz="3200" dirty="0"/>
          </a:p>
        </p:txBody>
      </p:sp>
    </p:spTree>
    <p:extLst>
      <p:ext uri="{BB962C8B-B14F-4D97-AF65-F5344CB8AC3E}">
        <p14:creationId xmlns:p14="http://schemas.microsoft.com/office/powerpoint/2010/main" val="340577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n&#10;&#10;Description automatically generated">
            <a:extLst>
              <a:ext uri="{FF2B5EF4-FFF2-40B4-BE49-F238E27FC236}">
                <a16:creationId xmlns:a16="http://schemas.microsoft.com/office/drawing/2014/main" id="{87EA3C00-4B39-4FC4-B8B1-C66EC03ABCB6}"/>
              </a:ext>
            </a:extLst>
          </p:cNvPr>
          <p:cNvPicPr>
            <a:picLocks noChangeAspect="1"/>
          </p:cNvPicPr>
          <p:nvPr/>
        </p:nvPicPr>
        <p:blipFill rotWithShape="1">
          <a:blip r:embed="rId2">
            <a:extLst>
              <a:ext uri="{28A0092B-C50C-407E-A947-70E740481C1C}">
                <a14:useLocalDpi xmlns:a14="http://schemas.microsoft.com/office/drawing/2010/main" val="0"/>
              </a:ext>
            </a:extLst>
          </a:blip>
          <a:srcRect r="15259"/>
          <a:stretch/>
        </p:blipFill>
        <p:spPr>
          <a:xfrm>
            <a:off x="20" y="10"/>
            <a:ext cx="5680810" cy="6857990"/>
          </a:xfrm>
          <a:prstGeom prst="rect">
            <a:avLst/>
          </a:prstGeom>
        </p:spPr>
      </p:pic>
      <p:sp>
        <p:nvSpPr>
          <p:cNvPr id="9" name="Content Placeholder 8">
            <a:extLst>
              <a:ext uri="{FF2B5EF4-FFF2-40B4-BE49-F238E27FC236}">
                <a16:creationId xmlns:a16="http://schemas.microsoft.com/office/drawing/2014/main" id="{CE14BCAD-F657-4FCE-BFBD-56136D7A932B}"/>
              </a:ext>
            </a:extLst>
          </p:cNvPr>
          <p:cNvSpPr>
            <a:spLocks noGrp="1"/>
          </p:cNvSpPr>
          <p:nvPr>
            <p:ph idx="1"/>
          </p:nvPr>
        </p:nvSpPr>
        <p:spPr>
          <a:xfrm>
            <a:off x="2592280" y="656948"/>
            <a:ext cx="5974671" cy="4274245"/>
          </a:xfrm>
        </p:spPr>
        <p:txBody>
          <a:bodyPr>
            <a:noAutofit/>
          </a:bodyPr>
          <a:lstStyle/>
          <a:p>
            <a:pPr marL="0" indent="0">
              <a:buNone/>
            </a:pPr>
            <a:r>
              <a:rPr lang="en-US" altLang="zh-TW" sz="3000" b="1" dirty="0">
                <a:solidFill>
                  <a:schemeClr val="tx1">
                    <a:lumMod val="95000"/>
                    <a:lumOff val="5000"/>
                  </a:schemeClr>
                </a:solidFill>
              </a:rPr>
              <a:t>2) </a:t>
            </a:r>
            <a:r>
              <a:rPr lang="zh-TW" altLang="en-US" sz="3000" b="1" dirty="0">
                <a:solidFill>
                  <a:schemeClr val="tx1">
                    <a:lumMod val="95000"/>
                    <a:lumOff val="5000"/>
                  </a:schemeClr>
                </a:solidFill>
              </a:rPr>
              <a:t>高中地理方面</a:t>
            </a:r>
            <a:r>
              <a:rPr lang="en-US" altLang="zh-TW" sz="3000" b="1" dirty="0">
                <a:solidFill>
                  <a:schemeClr val="tx1">
                    <a:lumMod val="95000"/>
                    <a:lumOff val="5000"/>
                  </a:schemeClr>
                </a:solidFill>
              </a:rPr>
              <a:t>:</a:t>
            </a:r>
            <a:endParaRPr lang="en-HK" altLang="zh-TW" sz="3000" b="1" dirty="0">
              <a:solidFill>
                <a:schemeClr val="tx1">
                  <a:lumMod val="95000"/>
                  <a:lumOff val="5000"/>
                </a:schemeClr>
              </a:solidFill>
            </a:endParaRPr>
          </a:p>
          <a:p>
            <a:pPr marL="0" indent="0">
              <a:buNone/>
            </a:pPr>
            <a:r>
              <a:rPr lang="zh-TW" altLang="en-US" sz="3000" dirty="0">
                <a:solidFill>
                  <a:schemeClr val="tx1">
                    <a:lumMod val="95000"/>
                    <a:lumOff val="5000"/>
                  </a:schemeClr>
                </a:solidFill>
              </a:rPr>
              <a:t>教师在教授</a:t>
            </a:r>
            <a:r>
              <a:rPr lang="zh-TW" altLang="en-US" sz="3000" b="1" i="1" dirty="0">
                <a:solidFill>
                  <a:schemeClr val="tx1">
                    <a:lumMod val="95000"/>
                    <a:lumOff val="5000"/>
                  </a:schemeClr>
                </a:solidFill>
              </a:rPr>
              <a:t>地理课程及评估指引</a:t>
            </a:r>
            <a:r>
              <a:rPr lang="en-US" altLang="zh-TW" sz="3000" b="1" i="1" dirty="0">
                <a:solidFill>
                  <a:schemeClr val="tx1">
                    <a:lumMod val="95000"/>
                    <a:lumOff val="5000"/>
                  </a:schemeClr>
                </a:solidFill>
              </a:rPr>
              <a:t>(</a:t>
            </a:r>
            <a:r>
              <a:rPr lang="zh-TW" altLang="en-US" sz="3000" b="1" i="1" dirty="0">
                <a:solidFill>
                  <a:schemeClr val="tx1">
                    <a:lumMod val="95000"/>
                    <a:lumOff val="5000"/>
                  </a:schemeClr>
                </a:solidFill>
              </a:rPr>
              <a:t>中四至中六</a:t>
            </a:r>
            <a:r>
              <a:rPr lang="en-US" altLang="zh-TW" sz="3000" b="1" i="1" dirty="0">
                <a:solidFill>
                  <a:schemeClr val="tx1">
                    <a:lumMod val="95000"/>
                    <a:lumOff val="5000"/>
                  </a:schemeClr>
                </a:solidFill>
              </a:rPr>
              <a:t>) (2017)</a:t>
            </a:r>
            <a:r>
              <a:rPr lang="zh-TW" altLang="en-US" sz="3000" dirty="0">
                <a:solidFill>
                  <a:schemeClr val="tx1">
                    <a:lumMod val="95000"/>
                    <a:lumOff val="5000"/>
                  </a:schemeClr>
                </a:solidFill>
              </a:rPr>
              <a:t>中的课题 </a:t>
            </a:r>
            <a:r>
              <a:rPr lang="en-US" altLang="zh-TW" sz="3000" dirty="0">
                <a:solidFill>
                  <a:schemeClr val="tx1">
                    <a:lumMod val="95000"/>
                    <a:lumOff val="5000"/>
                  </a:schemeClr>
                </a:solidFill>
              </a:rPr>
              <a:t>– “</a:t>
            </a:r>
            <a:r>
              <a:rPr lang="zh-TW" altLang="en-US" sz="3000" dirty="0">
                <a:solidFill>
                  <a:srgbClr val="00B050"/>
                </a:solidFill>
              </a:rPr>
              <a:t>天气与气候</a:t>
            </a:r>
            <a:r>
              <a:rPr lang="en-US" altLang="zh-TW" sz="3000" dirty="0">
                <a:solidFill>
                  <a:schemeClr val="tx1">
                    <a:lumMod val="95000"/>
                    <a:lumOff val="5000"/>
                  </a:schemeClr>
                </a:solidFill>
              </a:rPr>
              <a:t>”</a:t>
            </a:r>
            <a:r>
              <a:rPr lang="zh-TW" altLang="en-US" sz="3000" dirty="0">
                <a:solidFill>
                  <a:schemeClr val="tx1">
                    <a:lumMod val="95000"/>
                    <a:lumOff val="5000"/>
                  </a:schemeClr>
                </a:solidFill>
              </a:rPr>
              <a:t>前， 应先教授本简报，以便让同学对</a:t>
            </a:r>
            <a:r>
              <a:rPr lang="zh-TW" altLang="en-US" sz="3000" b="1" dirty="0">
                <a:solidFill>
                  <a:schemeClr val="tx1">
                    <a:lumMod val="95000"/>
                    <a:lumOff val="5000"/>
                  </a:schemeClr>
                </a:solidFill>
              </a:rPr>
              <a:t>我国气候</a:t>
            </a:r>
            <a:r>
              <a:rPr lang="zh-TW" altLang="en-US" sz="3000" dirty="0">
                <a:solidFill>
                  <a:schemeClr val="tx1">
                    <a:lumMod val="95000"/>
                    <a:lumOff val="5000"/>
                  </a:schemeClr>
                </a:solidFill>
              </a:rPr>
              <a:t>有着基本的认识</a:t>
            </a:r>
            <a:endParaRPr lang="en-US" sz="3000" dirty="0">
              <a:solidFill>
                <a:schemeClr val="tx1">
                  <a:lumMod val="95000"/>
                  <a:lumOff val="5000"/>
                </a:schemeClr>
              </a:solidFill>
            </a:endParaRPr>
          </a:p>
        </p:txBody>
      </p:sp>
      <p:sp>
        <p:nvSpPr>
          <p:cNvPr id="4" name="文字方塊 3"/>
          <p:cNvSpPr txBox="1"/>
          <p:nvPr/>
        </p:nvSpPr>
        <p:spPr>
          <a:xfrm>
            <a:off x="6035040" y="4613564"/>
            <a:ext cx="2934393" cy="1569660"/>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r>
              <a:rPr lang="zh-TW" altLang="en-US" sz="2400" b="1" u="sng" dirty="0">
                <a:solidFill>
                  <a:schemeClr val="accent3">
                    <a:lumMod val="50000"/>
                  </a:schemeClr>
                </a:solidFill>
              </a:rPr>
              <a:t>注意</a:t>
            </a:r>
            <a:r>
              <a:rPr lang="zh-TW" altLang="en-US" sz="2400" dirty="0"/>
              <a:t>：教师应教授高中地理科学生本简报的全部内容</a:t>
            </a:r>
            <a:r>
              <a:rPr lang="en-US" altLang="zh-TW" sz="2400" dirty="0"/>
              <a:t>(</a:t>
            </a:r>
            <a:r>
              <a:rPr lang="zh-TW" altLang="en-US" sz="2400" dirty="0"/>
              <a:t>即</a:t>
            </a:r>
            <a:r>
              <a:rPr lang="zh-TW" altLang="en-US" sz="2400" b="1" dirty="0">
                <a:solidFill>
                  <a:schemeClr val="accent3">
                    <a:lumMod val="50000"/>
                  </a:schemeClr>
                </a:solidFill>
              </a:rPr>
              <a:t>第</a:t>
            </a:r>
            <a:r>
              <a:rPr lang="en-US" altLang="zh-TW" sz="2400" b="1" dirty="0">
                <a:solidFill>
                  <a:schemeClr val="accent3">
                    <a:lumMod val="50000"/>
                  </a:schemeClr>
                </a:solidFill>
              </a:rPr>
              <a:t>5-30</a:t>
            </a:r>
            <a:r>
              <a:rPr lang="zh-TW" altLang="en-US" sz="2400" b="1" dirty="0">
                <a:solidFill>
                  <a:schemeClr val="accent3">
                    <a:lumMod val="50000"/>
                  </a:schemeClr>
                </a:solidFill>
              </a:rPr>
              <a:t>页</a:t>
            </a:r>
            <a:r>
              <a:rPr lang="en-US" altLang="zh-TW" sz="2400" b="1" dirty="0">
                <a:solidFill>
                  <a:schemeClr val="accent3">
                    <a:lumMod val="50000"/>
                  </a:schemeClr>
                </a:solidFill>
              </a:rPr>
              <a:t>)</a:t>
            </a:r>
            <a:endParaRPr lang="zh-HK" altLang="en-US" sz="2400" b="1" dirty="0">
              <a:solidFill>
                <a:schemeClr val="accent3">
                  <a:lumMod val="50000"/>
                </a:schemeClr>
              </a:solidFill>
            </a:endParaRPr>
          </a:p>
        </p:txBody>
      </p:sp>
    </p:spTree>
    <p:extLst>
      <p:ext uri="{BB962C8B-B14F-4D97-AF65-F5344CB8AC3E}">
        <p14:creationId xmlns:p14="http://schemas.microsoft.com/office/powerpoint/2010/main" val="1006464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CAC9-D901-4827-BB76-D357086C0C02}"/>
              </a:ext>
            </a:extLst>
          </p:cNvPr>
          <p:cNvSpPr>
            <a:spLocks noGrp="1"/>
          </p:cNvSpPr>
          <p:nvPr>
            <p:ph type="title"/>
          </p:nvPr>
        </p:nvSpPr>
        <p:spPr>
          <a:xfrm>
            <a:off x="685332" y="618519"/>
            <a:ext cx="7773338" cy="713132"/>
          </a:xfrm>
        </p:spPr>
        <p:txBody>
          <a:bodyPr/>
          <a:lstStyle/>
          <a:p>
            <a:r>
              <a:rPr lang="zh-TW" altLang="en-US" b="1" u="sng" dirty="0">
                <a:solidFill>
                  <a:srgbClr val="0070C0"/>
                </a:solidFill>
              </a:rPr>
              <a:t>我国主要的气候类型及其分布</a:t>
            </a:r>
            <a:endParaRPr lang="en-HK" b="1" u="sng" dirty="0">
              <a:solidFill>
                <a:srgbClr val="0070C0"/>
              </a:solidFill>
            </a:endParaRPr>
          </a:p>
        </p:txBody>
      </p:sp>
      <p:sp>
        <p:nvSpPr>
          <p:cNvPr id="3" name="Content Placeholder 2">
            <a:extLst>
              <a:ext uri="{FF2B5EF4-FFF2-40B4-BE49-F238E27FC236}">
                <a16:creationId xmlns:a16="http://schemas.microsoft.com/office/drawing/2014/main" id="{78F4912B-1A26-48B2-BF29-AA4D282C4BC6}"/>
              </a:ext>
            </a:extLst>
          </p:cNvPr>
          <p:cNvSpPr>
            <a:spLocks noGrp="1"/>
          </p:cNvSpPr>
          <p:nvPr>
            <p:ph sz="quarter" idx="13"/>
          </p:nvPr>
        </p:nvSpPr>
        <p:spPr>
          <a:xfrm>
            <a:off x="685330" y="1447060"/>
            <a:ext cx="7772870" cy="5299969"/>
          </a:xfrm>
        </p:spPr>
        <p:txBody>
          <a:bodyPr>
            <a:normAutofit lnSpcReduction="10000"/>
          </a:bodyPr>
          <a:lstStyle/>
          <a:p>
            <a:r>
              <a:rPr lang="zh-TW" altLang="en-US" sz="3200" dirty="0"/>
              <a:t>气候类型通常根据不同的热量和降水组合来划分</a:t>
            </a:r>
            <a:endParaRPr lang="en-HK" altLang="zh-TW" sz="3200" dirty="0"/>
          </a:p>
          <a:p>
            <a:r>
              <a:rPr lang="zh-TW" altLang="en-US" sz="3200" dirty="0"/>
              <a:t>我国主要的气候类型有五种：</a:t>
            </a:r>
            <a:endParaRPr lang="en-HK" altLang="zh-TW" sz="3200" dirty="0"/>
          </a:p>
          <a:p>
            <a:pPr marL="0" indent="0">
              <a:buNone/>
            </a:pPr>
            <a:r>
              <a:rPr lang="en-HK" altLang="zh-TW" sz="3200" dirty="0"/>
              <a:t>	</a:t>
            </a:r>
            <a:r>
              <a:rPr lang="en-US" altLang="zh-TW" sz="3200" dirty="0"/>
              <a:t>1) </a:t>
            </a:r>
            <a:r>
              <a:rPr lang="zh-TW" altLang="en-US" sz="3200" dirty="0"/>
              <a:t>温带季风气候 </a:t>
            </a:r>
            <a:endParaRPr lang="en-HK" altLang="zh-TW" sz="3200" dirty="0"/>
          </a:p>
          <a:p>
            <a:pPr marL="0" indent="0">
              <a:buNone/>
            </a:pPr>
            <a:r>
              <a:rPr lang="en-HK" altLang="zh-TW" sz="3200" dirty="0"/>
              <a:t>	</a:t>
            </a:r>
            <a:r>
              <a:rPr lang="en-US" altLang="zh-TW" sz="3200" dirty="0"/>
              <a:t>2) </a:t>
            </a:r>
            <a:r>
              <a:rPr lang="zh-TW" altLang="en-US" sz="3200" dirty="0"/>
              <a:t>温带大陆性气候</a:t>
            </a:r>
            <a:endParaRPr lang="en-HK" altLang="zh-TW" sz="3200" dirty="0"/>
          </a:p>
          <a:p>
            <a:pPr marL="0" indent="0">
              <a:buNone/>
            </a:pPr>
            <a:r>
              <a:rPr lang="en-HK" altLang="zh-TW" sz="3200" dirty="0"/>
              <a:t>	</a:t>
            </a:r>
            <a:r>
              <a:rPr lang="en-US" altLang="zh-TW" sz="3200" dirty="0"/>
              <a:t>3) </a:t>
            </a:r>
            <a:r>
              <a:rPr lang="zh-TW" altLang="en-US" sz="3200" dirty="0"/>
              <a:t>亚热带季风气候</a:t>
            </a:r>
            <a:endParaRPr lang="en-HK" altLang="zh-TW" sz="3200" dirty="0"/>
          </a:p>
          <a:p>
            <a:pPr marL="0" indent="0">
              <a:buNone/>
            </a:pPr>
            <a:r>
              <a:rPr lang="en-HK" altLang="zh-TW" sz="3200" dirty="0"/>
              <a:t>	</a:t>
            </a:r>
            <a:r>
              <a:rPr lang="en-US" altLang="zh-TW" sz="3200" dirty="0"/>
              <a:t>4) </a:t>
            </a:r>
            <a:r>
              <a:rPr lang="zh-TW" altLang="en-US" sz="3200" dirty="0"/>
              <a:t>热带季风气候</a:t>
            </a:r>
            <a:endParaRPr lang="en-HK" altLang="zh-TW" sz="3200" dirty="0"/>
          </a:p>
          <a:p>
            <a:pPr marL="0" indent="0">
              <a:buNone/>
            </a:pPr>
            <a:r>
              <a:rPr lang="en-HK" altLang="zh-TW" sz="3200" dirty="0"/>
              <a:t>	</a:t>
            </a:r>
            <a:r>
              <a:rPr lang="en-US" altLang="zh-TW" sz="3200" dirty="0"/>
              <a:t>5) </a:t>
            </a:r>
            <a:r>
              <a:rPr lang="zh-TW" altLang="en-US" sz="3200" dirty="0"/>
              <a:t>高原山地气候</a:t>
            </a:r>
            <a:endParaRPr lang="en-HK" sz="3200" dirty="0"/>
          </a:p>
        </p:txBody>
      </p:sp>
    </p:spTree>
    <p:extLst>
      <p:ext uri="{BB962C8B-B14F-4D97-AF65-F5344CB8AC3E}">
        <p14:creationId xmlns:p14="http://schemas.microsoft.com/office/powerpoint/2010/main" val="300541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454F3009-DAE0-4167-BE95-5C48D84526EB}"/>
              </a:ext>
            </a:extLst>
          </p:cNvPr>
          <p:cNvGraphicFramePr>
            <a:graphicFrameLocks noGrp="1"/>
          </p:cNvGraphicFramePr>
          <p:nvPr>
            <p:ph sz="quarter" idx="13"/>
            <p:extLst>
              <p:ext uri="{D42A27DB-BD31-4B8C-83A1-F6EECF244321}">
                <p14:modId xmlns:p14="http://schemas.microsoft.com/office/powerpoint/2010/main" val="2443044127"/>
              </p:ext>
            </p:extLst>
          </p:nvPr>
        </p:nvGraphicFramePr>
        <p:xfrm>
          <a:off x="288524" y="878889"/>
          <a:ext cx="8566951" cy="5013204"/>
        </p:xfrm>
        <a:graphic>
          <a:graphicData uri="http://schemas.openxmlformats.org/drawingml/2006/table">
            <a:tbl>
              <a:tblPr firstRow="1" bandRow="1">
                <a:tableStyleId>{5C22544A-7EE6-4342-B048-85BDC9FD1C3A}</a:tableStyleId>
              </a:tblPr>
              <a:tblGrid>
                <a:gridCol w="4394447">
                  <a:extLst>
                    <a:ext uri="{9D8B030D-6E8A-4147-A177-3AD203B41FA5}">
                      <a16:colId xmlns:a16="http://schemas.microsoft.com/office/drawing/2014/main" val="2132800117"/>
                    </a:ext>
                  </a:extLst>
                </a:gridCol>
                <a:gridCol w="4172504">
                  <a:extLst>
                    <a:ext uri="{9D8B030D-6E8A-4147-A177-3AD203B41FA5}">
                      <a16:colId xmlns:a16="http://schemas.microsoft.com/office/drawing/2014/main" val="1587081198"/>
                    </a:ext>
                  </a:extLst>
                </a:gridCol>
              </a:tblGrid>
              <a:tr h="989844">
                <a:tc>
                  <a:txBody>
                    <a:bodyPr/>
                    <a:lstStyle/>
                    <a:p>
                      <a:pPr algn="ctr"/>
                      <a:r>
                        <a:rPr lang="zh-TW" altLang="en-US" sz="2800" dirty="0"/>
                        <a:t>气候类型</a:t>
                      </a:r>
                      <a:endParaRPr lang="en-HK" altLang="zh-TW" sz="2800" dirty="0"/>
                    </a:p>
                    <a:p>
                      <a:pPr algn="ctr"/>
                      <a:r>
                        <a:rPr lang="en-US" altLang="zh-TW" sz="2800" dirty="0"/>
                        <a:t>(</a:t>
                      </a:r>
                      <a:r>
                        <a:rPr lang="zh-TW" altLang="en-US" sz="2800" dirty="0"/>
                        <a:t>及特征</a:t>
                      </a:r>
                      <a:r>
                        <a:rPr lang="en-US" altLang="zh-TW" sz="2800" dirty="0"/>
                        <a:t>)</a:t>
                      </a:r>
                      <a:endParaRPr lang="en-HK" sz="2800" dirty="0"/>
                    </a:p>
                  </a:txBody>
                  <a:tcPr/>
                </a:tc>
                <a:tc>
                  <a:txBody>
                    <a:bodyPr/>
                    <a:lstStyle/>
                    <a:p>
                      <a:pPr algn="ctr"/>
                      <a:r>
                        <a:rPr lang="zh-TW" altLang="en-US" sz="2800" dirty="0"/>
                        <a:t>主要分布</a:t>
                      </a:r>
                      <a:endParaRPr lang="en-HK" sz="2800" dirty="0"/>
                    </a:p>
                  </a:txBody>
                  <a:tcPr/>
                </a:tc>
                <a:extLst>
                  <a:ext uri="{0D108BD9-81ED-4DB2-BD59-A6C34878D82A}">
                    <a16:rowId xmlns:a16="http://schemas.microsoft.com/office/drawing/2014/main" val="1806457173"/>
                  </a:ext>
                </a:extLst>
              </a:tr>
              <a:tr h="1436870">
                <a:tc>
                  <a:txBody>
                    <a:bodyPr/>
                    <a:lstStyle/>
                    <a:p>
                      <a:r>
                        <a:rPr lang="en-HK" altLang="zh-TW" sz="2800" b="1" dirty="0">
                          <a:solidFill>
                            <a:srgbClr val="0070C0"/>
                          </a:solidFill>
                        </a:rPr>
                        <a:t>1) </a:t>
                      </a:r>
                      <a:r>
                        <a:rPr lang="zh-TW" altLang="en-US" sz="2800" b="1" dirty="0">
                          <a:solidFill>
                            <a:srgbClr val="0070C0"/>
                          </a:solidFill>
                        </a:rPr>
                        <a:t>温带季风气候 </a:t>
                      </a:r>
                      <a:endParaRPr lang="en-HK" altLang="zh-TW" sz="2800" b="1" dirty="0">
                        <a:solidFill>
                          <a:srgbClr val="0070C0"/>
                        </a:solidFill>
                      </a:endParaRPr>
                    </a:p>
                    <a:p>
                      <a:r>
                        <a:rPr lang="en-HK" sz="2800" dirty="0"/>
                        <a:t>(</a:t>
                      </a:r>
                      <a:r>
                        <a:rPr lang="zh-TW" altLang="en-US" sz="2800" dirty="0"/>
                        <a:t>夏季高温多雨，冬季寒冷干燥，四季分明</a:t>
                      </a:r>
                      <a:r>
                        <a:rPr lang="en-HK" altLang="zh-TW" sz="2800" dirty="0"/>
                        <a:t>)</a:t>
                      </a:r>
                      <a:endParaRPr lang="en-HK" sz="2800" dirty="0"/>
                    </a:p>
                  </a:txBody>
                  <a:tcPr/>
                </a:tc>
                <a:tc>
                  <a:txBody>
                    <a:bodyPr/>
                    <a:lstStyle/>
                    <a:p>
                      <a:r>
                        <a:rPr lang="zh-TW" altLang="en-US" sz="2800" dirty="0"/>
                        <a:t>主要位于我国东部秦岭</a:t>
                      </a:r>
                      <a:r>
                        <a:rPr lang="en-US" altLang="zh-TW" sz="2800" dirty="0"/>
                        <a:t>—</a:t>
                      </a:r>
                      <a:r>
                        <a:rPr lang="zh-TW" altLang="en-US" sz="2800" dirty="0"/>
                        <a:t>淮河一线以北以及温</a:t>
                      </a:r>
                    </a:p>
                    <a:p>
                      <a:r>
                        <a:rPr lang="zh-TW" altLang="en-US" sz="2800" dirty="0"/>
                        <a:t>带半干旱区和干旱区以东的地域</a:t>
                      </a:r>
                      <a:endParaRPr lang="en-HK" sz="2800" dirty="0"/>
                    </a:p>
                  </a:txBody>
                  <a:tcPr/>
                </a:tc>
                <a:extLst>
                  <a:ext uri="{0D108BD9-81ED-4DB2-BD59-A6C34878D82A}">
                    <a16:rowId xmlns:a16="http://schemas.microsoft.com/office/drawing/2014/main" val="691945119"/>
                  </a:ext>
                </a:extLst>
              </a:tr>
              <a:tr h="1883896">
                <a:tc>
                  <a:txBody>
                    <a:bodyPr/>
                    <a:lstStyle/>
                    <a:p>
                      <a:r>
                        <a:rPr lang="en-HK" altLang="zh-TW" sz="2800" b="1" dirty="0">
                          <a:solidFill>
                            <a:srgbClr val="0070C0"/>
                          </a:solidFill>
                        </a:rPr>
                        <a:t>2) </a:t>
                      </a:r>
                      <a:r>
                        <a:rPr lang="zh-TW" altLang="en-US" sz="2800" b="1" dirty="0">
                          <a:solidFill>
                            <a:srgbClr val="0070C0"/>
                          </a:solidFill>
                        </a:rPr>
                        <a:t>温带大陆性气候</a:t>
                      </a:r>
                      <a:endParaRPr lang="en-HK" altLang="zh-TW" sz="2800" b="1" dirty="0">
                        <a:solidFill>
                          <a:srgbClr val="0070C0"/>
                        </a:solidFill>
                      </a:endParaRPr>
                    </a:p>
                    <a:p>
                      <a:r>
                        <a:rPr lang="en-US" altLang="zh-TW" sz="2800" dirty="0"/>
                        <a:t>(</a:t>
                      </a:r>
                      <a:r>
                        <a:rPr lang="zh-TW" altLang="en-US" sz="2800" dirty="0"/>
                        <a:t>干旱少雨，气候呈极端大陆性，气温年、日较差为各气候类型之最</a:t>
                      </a:r>
                      <a:r>
                        <a:rPr lang="en-US" altLang="zh-TW" sz="2800" dirty="0"/>
                        <a:t>)</a:t>
                      </a:r>
                      <a:endParaRPr lang="en-HK" sz="2800" dirty="0"/>
                    </a:p>
                  </a:txBody>
                  <a:tcPr/>
                </a:tc>
                <a:tc>
                  <a:txBody>
                    <a:bodyPr/>
                    <a:lstStyle/>
                    <a:p>
                      <a:r>
                        <a:rPr lang="zh-TW" altLang="en-US" sz="2800" dirty="0"/>
                        <a:t>大兴安岭</a:t>
                      </a:r>
                      <a:r>
                        <a:rPr lang="en-US" altLang="zh-TW" sz="2800" dirty="0"/>
                        <a:t>—</a:t>
                      </a:r>
                      <a:r>
                        <a:rPr lang="zh-TW" altLang="en-US" sz="2800" dirty="0"/>
                        <a:t>阴山</a:t>
                      </a:r>
                      <a:r>
                        <a:rPr lang="en-US" altLang="zh-TW" sz="2800" dirty="0"/>
                        <a:t>—</a:t>
                      </a:r>
                      <a:r>
                        <a:rPr lang="zh-TW" altLang="en-US" sz="2800" dirty="0"/>
                        <a:t>贺兰山</a:t>
                      </a:r>
                      <a:r>
                        <a:rPr lang="en-US" altLang="zh-TW" sz="2800" dirty="0"/>
                        <a:t>—</a:t>
                      </a:r>
                      <a:r>
                        <a:rPr lang="zh-TW" altLang="en-US" sz="2800" dirty="0"/>
                        <a:t>祁连山</a:t>
                      </a:r>
                      <a:r>
                        <a:rPr lang="en-US" altLang="zh-TW" sz="2800" dirty="0"/>
                        <a:t>—</a:t>
                      </a:r>
                      <a:r>
                        <a:rPr lang="zh-TW" altLang="en-US" sz="2800" dirty="0"/>
                        <a:t>巴颜喀拉山一线以西和昆仑山</a:t>
                      </a:r>
                      <a:r>
                        <a:rPr lang="en-US" altLang="zh-TW" sz="2800" dirty="0"/>
                        <a:t>—</a:t>
                      </a:r>
                      <a:r>
                        <a:rPr lang="zh-TW" altLang="en-US" sz="2800" dirty="0"/>
                        <a:t>阿尔金山</a:t>
                      </a:r>
                      <a:r>
                        <a:rPr lang="en-US" altLang="zh-TW" sz="2800" dirty="0"/>
                        <a:t>—</a:t>
                      </a:r>
                      <a:r>
                        <a:rPr lang="zh-TW" altLang="en-US" sz="2800" dirty="0"/>
                        <a:t>祁连山</a:t>
                      </a:r>
                      <a:r>
                        <a:rPr lang="en-US" altLang="zh-TW" sz="2800" dirty="0"/>
                        <a:t>—</a:t>
                      </a:r>
                      <a:r>
                        <a:rPr lang="zh-TW" altLang="en-US" sz="2800" dirty="0"/>
                        <a:t>横断山一线以北的区域</a:t>
                      </a:r>
                      <a:endParaRPr lang="en-HK" sz="2800" dirty="0"/>
                    </a:p>
                  </a:txBody>
                  <a:tcPr/>
                </a:tc>
                <a:extLst>
                  <a:ext uri="{0D108BD9-81ED-4DB2-BD59-A6C34878D82A}">
                    <a16:rowId xmlns:a16="http://schemas.microsoft.com/office/drawing/2014/main" val="2309132089"/>
                  </a:ext>
                </a:extLst>
              </a:tr>
            </a:tbl>
          </a:graphicData>
        </a:graphic>
      </p:graphicFrame>
    </p:spTree>
    <p:extLst>
      <p:ext uri="{BB962C8B-B14F-4D97-AF65-F5344CB8AC3E}">
        <p14:creationId xmlns:p14="http://schemas.microsoft.com/office/powerpoint/2010/main" val="3814545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4084DCC3-B7D4-4253-93D6-C4AAB39D9FB2}"/>
              </a:ext>
            </a:extLst>
          </p:cNvPr>
          <p:cNvGraphicFramePr>
            <a:graphicFrameLocks/>
          </p:cNvGraphicFramePr>
          <p:nvPr>
            <p:extLst>
              <p:ext uri="{D42A27DB-BD31-4B8C-83A1-F6EECF244321}">
                <p14:modId xmlns:p14="http://schemas.microsoft.com/office/powerpoint/2010/main" val="62332684"/>
              </p:ext>
            </p:extLst>
          </p:nvPr>
        </p:nvGraphicFramePr>
        <p:xfrm>
          <a:off x="288524" y="328473"/>
          <a:ext cx="8566951" cy="5866644"/>
        </p:xfrm>
        <a:graphic>
          <a:graphicData uri="http://schemas.openxmlformats.org/drawingml/2006/table">
            <a:tbl>
              <a:tblPr firstRow="1" bandRow="1">
                <a:tableStyleId>{5C22544A-7EE6-4342-B048-85BDC9FD1C3A}</a:tableStyleId>
              </a:tblPr>
              <a:tblGrid>
                <a:gridCol w="4243526">
                  <a:extLst>
                    <a:ext uri="{9D8B030D-6E8A-4147-A177-3AD203B41FA5}">
                      <a16:colId xmlns:a16="http://schemas.microsoft.com/office/drawing/2014/main" val="2132800117"/>
                    </a:ext>
                  </a:extLst>
                </a:gridCol>
                <a:gridCol w="4323425">
                  <a:extLst>
                    <a:ext uri="{9D8B030D-6E8A-4147-A177-3AD203B41FA5}">
                      <a16:colId xmlns:a16="http://schemas.microsoft.com/office/drawing/2014/main" val="1587081198"/>
                    </a:ext>
                  </a:extLst>
                </a:gridCol>
              </a:tblGrid>
              <a:tr h="989844">
                <a:tc>
                  <a:txBody>
                    <a:bodyPr/>
                    <a:lstStyle/>
                    <a:p>
                      <a:pPr algn="ctr"/>
                      <a:r>
                        <a:rPr lang="zh-TW" altLang="en-US" sz="2800" dirty="0"/>
                        <a:t>气候类型</a:t>
                      </a:r>
                      <a:endParaRPr lang="en-HK" altLang="zh-TW" sz="2800" dirty="0"/>
                    </a:p>
                    <a:p>
                      <a:pPr algn="ctr"/>
                      <a:r>
                        <a:rPr lang="en-US" altLang="zh-TW" sz="2800" dirty="0"/>
                        <a:t>(</a:t>
                      </a:r>
                      <a:r>
                        <a:rPr lang="zh-TW" altLang="en-US" sz="2800" dirty="0"/>
                        <a:t>及特征</a:t>
                      </a:r>
                      <a:r>
                        <a:rPr lang="en-US" altLang="zh-TW" sz="2800" dirty="0"/>
                        <a:t>)</a:t>
                      </a:r>
                      <a:endParaRPr lang="en-HK" sz="2800" dirty="0"/>
                    </a:p>
                  </a:txBody>
                  <a:tcPr/>
                </a:tc>
                <a:tc>
                  <a:txBody>
                    <a:bodyPr/>
                    <a:lstStyle/>
                    <a:p>
                      <a:pPr algn="ctr"/>
                      <a:r>
                        <a:rPr lang="zh-TW" altLang="en-US" sz="2800" dirty="0"/>
                        <a:t>主要分布</a:t>
                      </a:r>
                      <a:endParaRPr lang="en-HK" sz="2800" dirty="0"/>
                    </a:p>
                  </a:txBody>
                  <a:tcPr/>
                </a:tc>
                <a:extLst>
                  <a:ext uri="{0D108BD9-81ED-4DB2-BD59-A6C34878D82A}">
                    <a16:rowId xmlns:a16="http://schemas.microsoft.com/office/drawing/2014/main" val="1806457173"/>
                  </a:ext>
                </a:extLst>
              </a:tr>
              <a:tr h="542818">
                <a:tc>
                  <a:txBody>
                    <a:bodyPr/>
                    <a:lstStyle/>
                    <a:p>
                      <a:r>
                        <a:rPr lang="en-HK" altLang="zh-TW" sz="2800" b="1" dirty="0">
                          <a:solidFill>
                            <a:srgbClr val="0070C0"/>
                          </a:solidFill>
                        </a:rPr>
                        <a:t>3) </a:t>
                      </a:r>
                      <a:r>
                        <a:rPr lang="zh-TW" altLang="en-US" sz="2800" b="1" dirty="0">
                          <a:solidFill>
                            <a:srgbClr val="0070C0"/>
                          </a:solidFill>
                        </a:rPr>
                        <a:t>亚热带季风气候</a:t>
                      </a:r>
                      <a:endParaRPr lang="en-HK" altLang="zh-TW" sz="2800" b="1" dirty="0">
                        <a:solidFill>
                          <a:srgbClr val="0070C0"/>
                        </a:solidFill>
                      </a:endParaRPr>
                    </a:p>
                    <a:p>
                      <a:r>
                        <a:rPr lang="en-HK" sz="2800" dirty="0"/>
                        <a:t>(</a:t>
                      </a:r>
                      <a:r>
                        <a:rPr lang="zh-TW" altLang="en-US" sz="2800" dirty="0"/>
                        <a:t>冬季温暖，夏季炎热，四季分明。年降水量一般在</a:t>
                      </a:r>
                      <a:r>
                        <a:rPr lang="en-US" altLang="zh-TW" sz="2800" dirty="0"/>
                        <a:t>1,000-1,500</a:t>
                      </a:r>
                      <a:r>
                        <a:rPr lang="zh-TW" altLang="en-US" sz="2800" dirty="0"/>
                        <a:t>毫米，夏季较多，但无明显干季</a:t>
                      </a:r>
                      <a:r>
                        <a:rPr lang="en-HK" altLang="zh-TW" sz="2800" dirty="0"/>
                        <a:t>)</a:t>
                      </a:r>
                      <a:endParaRPr lang="en-HK" sz="2800" dirty="0"/>
                    </a:p>
                  </a:txBody>
                  <a:tcPr/>
                </a:tc>
                <a:tc>
                  <a:txBody>
                    <a:bodyPr/>
                    <a:lstStyle/>
                    <a:p>
                      <a:r>
                        <a:rPr lang="zh-TW" altLang="en-US" sz="2800" dirty="0"/>
                        <a:t>我国东部秦岭淮河以南、热带季风气候型以北的地区</a:t>
                      </a:r>
                      <a:endParaRPr lang="en-HK" sz="2800" dirty="0"/>
                    </a:p>
                  </a:txBody>
                  <a:tcPr/>
                </a:tc>
                <a:extLst>
                  <a:ext uri="{0D108BD9-81ED-4DB2-BD59-A6C34878D82A}">
                    <a16:rowId xmlns:a16="http://schemas.microsoft.com/office/drawing/2014/main" val="1695999065"/>
                  </a:ext>
                </a:extLst>
              </a:tr>
              <a:tr h="542818">
                <a:tc>
                  <a:txBody>
                    <a:bodyPr/>
                    <a:lstStyle/>
                    <a:p>
                      <a:r>
                        <a:rPr lang="en-HK" altLang="zh-TW" sz="2800" b="1" dirty="0">
                          <a:solidFill>
                            <a:srgbClr val="0070C0"/>
                          </a:solidFill>
                        </a:rPr>
                        <a:t>4) </a:t>
                      </a:r>
                      <a:r>
                        <a:rPr lang="zh-TW" altLang="en-US" sz="2800" b="1" dirty="0">
                          <a:solidFill>
                            <a:srgbClr val="0070C0"/>
                          </a:solidFill>
                        </a:rPr>
                        <a:t>热带季风气候</a:t>
                      </a:r>
                      <a:endParaRPr lang="en-HK" altLang="zh-TW" sz="2800" b="1" dirty="0">
                        <a:solidFill>
                          <a:srgbClr val="0070C0"/>
                        </a:solidFill>
                      </a:endParaRPr>
                    </a:p>
                    <a:p>
                      <a:r>
                        <a:rPr lang="en-US" altLang="zh-TW" sz="2800" dirty="0"/>
                        <a:t>(</a:t>
                      </a:r>
                      <a:r>
                        <a:rPr lang="zh-TW" altLang="en-US" sz="2800" dirty="0"/>
                        <a:t>全年高温，长夏无冬。干湿季明显，全年可分为三个季节：旱季、雨季、热季，冬季降水较稀少</a:t>
                      </a:r>
                      <a:r>
                        <a:rPr lang="en-US" altLang="zh-TW" sz="2800" dirty="0"/>
                        <a:t>)</a:t>
                      </a:r>
                      <a:endParaRPr lang="en-HK" altLang="zh-TW" sz="2800" dirty="0"/>
                    </a:p>
                    <a:p>
                      <a:endParaRPr lang="en-HK" sz="2800" dirty="0"/>
                    </a:p>
                  </a:txBody>
                  <a:tcPr/>
                </a:tc>
                <a:tc>
                  <a:txBody>
                    <a:bodyPr/>
                    <a:lstStyle/>
                    <a:p>
                      <a:r>
                        <a:rPr lang="zh-TW" altLang="en-US" sz="2800" dirty="0"/>
                        <a:t>位于热带纬度</a:t>
                      </a:r>
                      <a:r>
                        <a:rPr lang="en-US" altLang="zh-TW" sz="2800" dirty="0"/>
                        <a:t>10°</a:t>
                      </a:r>
                      <a:r>
                        <a:rPr lang="zh-TW" altLang="en-US" sz="2800" dirty="0"/>
                        <a:t>至</a:t>
                      </a:r>
                      <a:r>
                        <a:rPr lang="en-US" altLang="zh-TW" sz="2800" dirty="0"/>
                        <a:t>20°</a:t>
                      </a:r>
                      <a:r>
                        <a:rPr lang="zh-TW" altLang="en-US" sz="2800" dirty="0"/>
                        <a:t>的大陆东岸地区，主要分布在雷州半岛、海南岛、南中国海和台湾岛南部</a:t>
                      </a:r>
                      <a:endParaRPr lang="en-HK" sz="2800" dirty="0"/>
                    </a:p>
                  </a:txBody>
                  <a:tcPr/>
                </a:tc>
                <a:extLst>
                  <a:ext uri="{0D108BD9-81ED-4DB2-BD59-A6C34878D82A}">
                    <a16:rowId xmlns:a16="http://schemas.microsoft.com/office/drawing/2014/main" val="2123210725"/>
                  </a:ext>
                </a:extLst>
              </a:tr>
            </a:tbl>
          </a:graphicData>
        </a:graphic>
      </p:graphicFrame>
    </p:spTree>
    <p:extLst>
      <p:ext uri="{BB962C8B-B14F-4D97-AF65-F5344CB8AC3E}">
        <p14:creationId xmlns:p14="http://schemas.microsoft.com/office/powerpoint/2010/main" val="157809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9EC9C734-CFA3-48DF-95B7-5923DDA9C087}"/>
              </a:ext>
            </a:extLst>
          </p:cNvPr>
          <p:cNvGraphicFramePr>
            <a:graphicFrameLocks/>
          </p:cNvGraphicFramePr>
          <p:nvPr>
            <p:extLst>
              <p:ext uri="{D42A27DB-BD31-4B8C-83A1-F6EECF244321}">
                <p14:modId xmlns:p14="http://schemas.microsoft.com/office/powerpoint/2010/main" val="1892780180"/>
              </p:ext>
            </p:extLst>
          </p:nvPr>
        </p:nvGraphicFramePr>
        <p:xfrm>
          <a:off x="288524" y="1127464"/>
          <a:ext cx="8566951" cy="4068324"/>
        </p:xfrm>
        <a:graphic>
          <a:graphicData uri="http://schemas.openxmlformats.org/drawingml/2006/table">
            <a:tbl>
              <a:tblPr firstRow="1" bandRow="1">
                <a:tableStyleId>{5C22544A-7EE6-4342-B048-85BDC9FD1C3A}</a:tableStyleId>
              </a:tblPr>
              <a:tblGrid>
                <a:gridCol w="4243526">
                  <a:extLst>
                    <a:ext uri="{9D8B030D-6E8A-4147-A177-3AD203B41FA5}">
                      <a16:colId xmlns:a16="http://schemas.microsoft.com/office/drawing/2014/main" val="2132800117"/>
                    </a:ext>
                  </a:extLst>
                </a:gridCol>
                <a:gridCol w="4323425">
                  <a:extLst>
                    <a:ext uri="{9D8B030D-6E8A-4147-A177-3AD203B41FA5}">
                      <a16:colId xmlns:a16="http://schemas.microsoft.com/office/drawing/2014/main" val="1587081198"/>
                    </a:ext>
                  </a:extLst>
                </a:gridCol>
              </a:tblGrid>
              <a:tr h="989844">
                <a:tc>
                  <a:txBody>
                    <a:bodyPr/>
                    <a:lstStyle/>
                    <a:p>
                      <a:pPr algn="ctr"/>
                      <a:r>
                        <a:rPr lang="zh-TW" altLang="en-US" sz="2800" dirty="0"/>
                        <a:t>气候类型</a:t>
                      </a:r>
                      <a:endParaRPr lang="en-HK" altLang="zh-TW" sz="2800" dirty="0"/>
                    </a:p>
                    <a:p>
                      <a:pPr algn="ctr"/>
                      <a:r>
                        <a:rPr lang="en-US" altLang="zh-TW" sz="2800" dirty="0"/>
                        <a:t>(</a:t>
                      </a:r>
                      <a:r>
                        <a:rPr lang="zh-TW" altLang="en-US" sz="2800" dirty="0"/>
                        <a:t>及特征</a:t>
                      </a:r>
                      <a:r>
                        <a:rPr lang="en-US" altLang="zh-TW" sz="2800" dirty="0"/>
                        <a:t>)</a:t>
                      </a:r>
                      <a:endParaRPr lang="en-HK" sz="2800" dirty="0"/>
                    </a:p>
                  </a:txBody>
                  <a:tcPr/>
                </a:tc>
                <a:tc>
                  <a:txBody>
                    <a:bodyPr/>
                    <a:lstStyle/>
                    <a:p>
                      <a:pPr algn="ctr"/>
                      <a:r>
                        <a:rPr lang="zh-TW" altLang="en-US" sz="2800" dirty="0"/>
                        <a:t>主要分布</a:t>
                      </a:r>
                      <a:endParaRPr lang="en-HK" sz="2800" dirty="0"/>
                    </a:p>
                  </a:txBody>
                  <a:tcPr/>
                </a:tc>
                <a:extLst>
                  <a:ext uri="{0D108BD9-81ED-4DB2-BD59-A6C34878D82A}">
                    <a16:rowId xmlns:a16="http://schemas.microsoft.com/office/drawing/2014/main" val="1806457173"/>
                  </a:ext>
                </a:extLst>
              </a:tr>
              <a:tr h="542818">
                <a:tc>
                  <a:txBody>
                    <a:bodyPr/>
                    <a:lstStyle/>
                    <a:p>
                      <a:r>
                        <a:rPr lang="en-US" altLang="zh-TW" sz="2800" b="1" dirty="0">
                          <a:solidFill>
                            <a:srgbClr val="0070C0"/>
                          </a:solidFill>
                        </a:rPr>
                        <a:t>5) </a:t>
                      </a:r>
                      <a:r>
                        <a:rPr lang="zh-TW" altLang="en-US" sz="2800" b="1" dirty="0">
                          <a:solidFill>
                            <a:srgbClr val="0070C0"/>
                          </a:solidFill>
                        </a:rPr>
                        <a:t>高原山地气候</a:t>
                      </a:r>
                      <a:endParaRPr lang="en-HK" altLang="zh-TW" sz="2800" b="1" dirty="0">
                        <a:solidFill>
                          <a:srgbClr val="0070C0"/>
                        </a:solidFill>
                      </a:endParaRPr>
                    </a:p>
                    <a:p>
                      <a:r>
                        <a:rPr lang="en-US" altLang="zh-TW" sz="2800" dirty="0"/>
                        <a:t>(</a:t>
                      </a:r>
                      <a:r>
                        <a:rPr lang="zh-TW" altLang="en-US" sz="2800" dirty="0"/>
                        <a:t>冬季干冷漫长，大风多；夏季温凉多雨，冰雹多；四季不明。日照多，气温随高度和纬度的升高而降低；干湿分明，多</a:t>
                      </a:r>
                    </a:p>
                    <a:p>
                      <a:r>
                        <a:rPr lang="zh-TW" altLang="en-US" sz="2800" dirty="0"/>
                        <a:t>夜雨</a:t>
                      </a:r>
                      <a:r>
                        <a:rPr lang="en-US" altLang="zh-TW" sz="2800" dirty="0"/>
                        <a:t>)</a:t>
                      </a:r>
                      <a:endParaRPr lang="en-HK" sz="2800" dirty="0"/>
                    </a:p>
                  </a:txBody>
                  <a:tcPr/>
                </a:tc>
                <a:tc>
                  <a:txBody>
                    <a:bodyPr/>
                    <a:lstStyle/>
                    <a:p>
                      <a:r>
                        <a:rPr lang="zh-TW" altLang="en-US" sz="2800" dirty="0"/>
                        <a:t>青藏高原</a:t>
                      </a:r>
                      <a:endParaRPr lang="en-HK" sz="2800" dirty="0"/>
                    </a:p>
                  </a:txBody>
                  <a:tcPr/>
                </a:tc>
                <a:extLst>
                  <a:ext uri="{0D108BD9-81ED-4DB2-BD59-A6C34878D82A}">
                    <a16:rowId xmlns:a16="http://schemas.microsoft.com/office/drawing/2014/main" val="3524369512"/>
                  </a:ext>
                </a:extLst>
              </a:tr>
            </a:tbl>
          </a:graphicData>
        </a:graphic>
      </p:graphicFrame>
    </p:spTree>
    <p:extLst>
      <p:ext uri="{BB962C8B-B14F-4D97-AF65-F5344CB8AC3E}">
        <p14:creationId xmlns:p14="http://schemas.microsoft.com/office/powerpoint/2010/main" val="209133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0B5E-FE93-4F09-8DB2-EE2C05C730B7}"/>
              </a:ext>
            </a:extLst>
          </p:cNvPr>
          <p:cNvSpPr>
            <a:spLocks noGrp="1"/>
          </p:cNvSpPr>
          <p:nvPr>
            <p:ph type="title"/>
          </p:nvPr>
        </p:nvSpPr>
        <p:spPr>
          <a:xfrm>
            <a:off x="685332" y="618519"/>
            <a:ext cx="7773338" cy="624355"/>
          </a:xfrm>
        </p:spPr>
        <p:txBody>
          <a:bodyPr/>
          <a:lstStyle/>
          <a:p>
            <a:r>
              <a:rPr lang="zh-TW" altLang="en-US" b="1" u="sng" dirty="0">
                <a:solidFill>
                  <a:srgbClr val="0070C0"/>
                </a:solidFill>
              </a:rPr>
              <a:t>各地的气温分布</a:t>
            </a:r>
            <a:endParaRPr lang="en-HK" b="1" u="sng" dirty="0">
              <a:solidFill>
                <a:srgbClr val="0070C0"/>
              </a:solidFill>
            </a:endParaRPr>
          </a:p>
        </p:txBody>
      </p:sp>
      <p:sp>
        <p:nvSpPr>
          <p:cNvPr id="3" name="Content Placeholder 2">
            <a:extLst>
              <a:ext uri="{FF2B5EF4-FFF2-40B4-BE49-F238E27FC236}">
                <a16:creationId xmlns:a16="http://schemas.microsoft.com/office/drawing/2014/main" id="{4813D9DD-29C3-4192-937B-0809763AABDE}"/>
              </a:ext>
            </a:extLst>
          </p:cNvPr>
          <p:cNvSpPr>
            <a:spLocks noGrp="1"/>
          </p:cNvSpPr>
          <p:nvPr>
            <p:ph sz="quarter" idx="13"/>
          </p:nvPr>
        </p:nvSpPr>
        <p:spPr>
          <a:xfrm>
            <a:off x="685330" y="1464817"/>
            <a:ext cx="7772870" cy="4774664"/>
          </a:xfrm>
        </p:spPr>
        <p:txBody>
          <a:bodyPr>
            <a:normAutofit/>
          </a:bodyPr>
          <a:lstStyle/>
          <a:p>
            <a:r>
              <a:rPr lang="zh-TW" altLang="en-US" sz="3200" dirty="0"/>
              <a:t>我国的气温分布主要受</a:t>
            </a:r>
            <a:r>
              <a:rPr lang="zh-TW" altLang="en-US" sz="3200" b="1" dirty="0"/>
              <a:t>纬度</a:t>
            </a:r>
            <a:r>
              <a:rPr lang="zh-TW" altLang="en-US" sz="3200" dirty="0"/>
              <a:t>、</a:t>
            </a:r>
            <a:r>
              <a:rPr lang="zh-TW" altLang="en-US" sz="3200" b="1" dirty="0"/>
              <a:t>地形</a:t>
            </a:r>
            <a:r>
              <a:rPr lang="zh-TW" altLang="en-US" sz="3200" dirty="0"/>
              <a:t>和</a:t>
            </a:r>
            <a:r>
              <a:rPr lang="zh-TW" altLang="en-US" sz="3200" b="1" dirty="0"/>
              <a:t>海陆</a:t>
            </a:r>
            <a:r>
              <a:rPr lang="zh-TW" altLang="en-US" sz="3200" dirty="0"/>
              <a:t>等因素的影响</a:t>
            </a:r>
            <a:endParaRPr lang="en-HK" altLang="zh-TW" sz="3200" dirty="0"/>
          </a:p>
          <a:p>
            <a:r>
              <a:rPr lang="zh-TW" altLang="en-US" sz="3200" dirty="0"/>
              <a:t>东部地区，地势较低，纬度的影响显著。东部地区气温分布南北差异大，自南向北，随着纬度增高，气温分布明显降低</a:t>
            </a:r>
            <a:endParaRPr lang="en-HK" altLang="zh-TW" sz="3200" dirty="0"/>
          </a:p>
          <a:p>
            <a:r>
              <a:rPr lang="zh-TW" altLang="en-US" sz="3200" dirty="0"/>
              <a:t>西部地区，地表起伏巨大，地形影响气温较为突出</a:t>
            </a:r>
            <a:endParaRPr lang="en-HK" sz="3200" dirty="0"/>
          </a:p>
        </p:txBody>
      </p:sp>
    </p:spTree>
    <p:extLst>
      <p:ext uri="{BB962C8B-B14F-4D97-AF65-F5344CB8AC3E}">
        <p14:creationId xmlns:p14="http://schemas.microsoft.com/office/powerpoint/2010/main" val="402709413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a8f5d743afa6f95fdf86e341aa3d847b">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1eef4b31a12a555155f8a8a482b8ea0e"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7e35e7-8d97-4873-bcad-3ed55303f7fc}"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619099FA-3DC4-4BBB-A220-157621098C9E}"/>
</file>

<file path=customXml/itemProps2.xml><?xml version="1.0" encoding="utf-8"?>
<ds:datastoreItem xmlns:ds="http://schemas.openxmlformats.org/officeDocument/2006/customXml" ds:itemID="{97134E5B-4347-4609-8E76-762C1682BD79}"/>
</file>

<file path=customXml/itemProps3.xml><?xml version="1.0" encoding="utf-8"?>
<ds:datastoreItem xmlns:ds="http://schemas.openxmlformats.org/officeDocument/2006/customXml" ds:itemID="{4BEE72B3-5630-4BAD-A206-84FED87CA9BA}"/>
</file>

<file path=docProps/app.xml><?xml version="1.0" encoding="utf-8"?>
<Properties xmlns="http://schemas.openxmlformats.org/officeDocument/2006/extended-properties" xmlns:vt="http://schemas.openxmlformats.org/officeDocument/2006/docPropsVTypes">
  <Template>TM04033925[[fn=Droplet]]</Template>
  <TotalTime>812</TotalTime>
  <Words>2049</Words>
  <Application>Microsoft Office PowerPoint</Application>
  <PresentationFormat>全屏显示(4:3)</PresentationFormat>
  <Paragraphs>193</Paragraphs>
  <Slides>30</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30</vt:i4>
      </vt:variant>
    </vt:vector>
  </HeadingPairs>
  <TitlesOfParts>
    <vt:vector size="35" baseType="lpstr">
      <vt:lpstr>細明體</vt:lpstr>
      <vt:lpstr>Arial</vt:lpstr>
      <vt:lpstr>Century Gothic</vt:lpstr>
      <vt:lpstr>Tw Cen MT</vt:lpstr>
      <vt:lpstr>Droplet</vt:lpstr>
      <vt:lpstr>   中国地理  简报系列 (3) – 我国的气候 </vt:lpstr>
      <vt:lpstr>教师指引  – 中国气候的教授与地理课程的连系 </vt:lpstr>
      <vt:lpstr>PowerPoint 演示文稿</vt:lpstr>
      <vt:lpstr>PowerPoint 演示文稿</vt:lpstr>
      <vt:lpstr>我国主要的气候类型及其分布</vt:lpstr>
      <vt:lpstr>PowerPoint 演示文稿</vt:lpstr>
      <vt:lpstr>PowerPoint 演示文稿</vt:lpstr>
      <vt:lpstr>PowerPoint 演示文稿</vt:lpstr>
      <vt:lpstr>各地的气温分布</vt:lpstr>
      <vt:lpstr>PowerPoint 演示文稿</vt:lpstr>
      <vt:lpstr>PowerPoint 演示文稿</vt:lpstr>
      <vt:lpstr>温度带</vt:lpstr>
      <vt:lpstr>PowerPoint 演示文稿</vt:lpstr>
      <vt:lpstr>降水分布</vt:lpstr>
      <vt:lpstr>PowerPoint 演示文稿</vt:lpstr>
      <vt:lpstr>PowerPoint 演示文稿</vt:lpstr>
      <vt:lpstr>主要的干湿地区分布</vt:lpstr>
      <vt:lpstr>PowerPoint 演示文稿</vt:lpstr>
      <vt:lpstr>主要的气候特征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(3) – 中國的氣候</dc:title>
  <dc:creator>Jenny Yau</dc:creator>
  <cp:lastModifiedBy>福林 李</cp:lastModifiedBy>
  <cp:revision>199</cp:revision>
  <dcterms:created xsi:type="dcterms:W3CDTF">2020-04-21T03:14:18Z</dcterms:created>
  <dcterms:modified xsi:type="dcterms:W3CDTF">2026-01-14T23:45:01Z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